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25" r:id="rId2"/>
    <p:sldId id="256" r:id="rId3"/>
    <p:sldId id="333" r:id="rId4"/>
    <p:sldId id="326" r:id="rId5"/>
    <p:sldId id="262" r:id="rId6"/>
    <p:sldId id="264" r:id="rId7"/>
    <p:sldId id="279" r:id="rId8"/>
    <p:sldId id="275" r:id="rId9"/>
    <p:sldId id="261" r:id="rId10"/>
    <p:sldId id="334" r:id="rId11"/>
    <p:sldId id="267" r:id="rId12"/>
    <p:sldId id="288" r:id="rId13"/>
    <p:sldId id="324" r:id="rId14"/>
    <p:sldId id="332" r:id="rId15"/>
    <p:sldId id="294" r:id="rId16"/>
  </p:sldIdLst>
  <p:sldSz cx="9144000" cy="6858000" type="screen4x3"/>
  <p:notesSz cx="6797675" cy="9928225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EEDC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844096-157A-457E-AB0A-7A0EE36538E2}" v="869" dt="2021-04-19T20:28:16.8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iddels stil 4 - aks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iddels stil 4 – utheving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iddels stil 2 – uthev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 autoAdjust="0"/>
    <p:restoredTop sz="83266" autoAdjust="0"/>
  </p:normalViewPr>
  <p:slideViewPr>
    <p:cSldViewPr>
      <p:cViewPr varScale="1">
        <p:scale>
          <a:sx n="71" d="100"/>
          <a:sy n="71" d="100"/>
        </p:scale>
        <p:origin x="178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B06901-89CD-49BE-B9C8-F27CFDB0A7C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8B6A41-A393-4E69-9EE6-5AD37A287E16}">
      <dgm:prSet/>
      <dgm:spPr/>
      <dgm:t>
        <a:bodyPr/>
        <a:lstStyle/>
        <a:p>
          <a:r>
            <a:rPr lang="nb-NO" dirty="0"/>
            <a:t>Hoftebrudd vanligste årsak til sykehusinnleggelse hos pasienter over 90 år</a:t>
          </a:r>
          <a:endParaRPr lang="en-US" dirty="0"/>
        </a:p>
      </dgm:t>
    </dgm:pt>
    <dgm:pt modelId="{60858822-E615-4339-82BD-8DBBAE5CA8F7}" type="parTrans" cxnId="{A2DE2F46-57E5-4F7A-9CCA-1CBA88A397A4}">
      <dgm:prSet/>
      <dgm:spPr/>
      <dgm:t>
        <a:bodyPr/>
        <a:lstStyle/>
        <a:p>
          <a:endParaRPr lang="en-US"/>
        </a:p>
      </dgm:t>
    </dgm:pt>
    <dgm:pt modelId="{FC2E868F-CD39-4A84-A4BF-8697232F3AED}" type="sibTrans" cxnId="{A2DE2F46-57E5-4F7A-9CCA-1CBA88A397A4}">
      <dgm:prSet/>
      <dgm:spPr/>
      <dgm:t>
        <a:bodyPr/>
        <a:lstStyle/>
        <a:p>
          <a:endParaRPr lang="en-US"/>
        </a:p>
      </dgm:t>
    </dgm:pt>
    <dgm:pt modelId="{20517C33-D876-4F48-962B-7701D5E6B6C3}">
      <dgm:prSet/>
      <dgm:spPr/>
      <dgm:t>
        <a:bodyPr/>
        <a:lstStyle/>
        <a:p>
          <a:r>
            <a:rPr lang="nb-NO" dirty="0"/>
            <a:t>Ofte skrøpelige og marginale pasienter</a:t>
          </a:r>
          <a:endParaRPr lang="en-US" dirty="0"/>
        </a:p>
      </dgm:t>
    </dgm:pt>
    <dgm:pt modelId="{9F807AED-F440-4B92-BBBF-E991010BD526}" type="parTrans" cxnId="{06A31C57-5F99-47C1-A094-ABC8EF7354FD}">
      <dgm:prSet/>
      <dgm:spPr/>
      <dgm:t>
        <a:bodyPr/>
        <a:lstStyle/>
        <a:p>
          <a:endParaRPr lang="en-US"/>
        </a:p>
      </dgm:t>
    </dgm:pt>
    <dgm:pt modelId="{E833818C-8CC5-462E-AD14-4069FAA37E9D}" type="sibTrans" cxnId="{06A31C57-5F99-47C1-A094-ABC8EF7354FD}">
      <dgm:prSet/>
      <dgm:spPr/>
      <dgm:t>
        <a:bodyPr/>
        <a:lstStyle/>
        <a:p>
          <a:endParaRPr lang="en-US"/>
        </a:p>
      </dgm:t>
    </dgm:pt>
    <dgm:pt modelId="{ABD8FE1F-DF30-4FA6-8B28-7D8023CB6D19}" type="pres">
      <dgm:prSet presAssocID="{4FB06901-89CD-49BE-B9C8-F27CFDB0A7CE}" presName="vert0" presStyleCnt="0">
        <dgm:presLayoutVars>
          <dgm:dir/>
          <dgm:animOne val="branch"/>
          <dgm:animLvl val="lvl"/>
        </dgm:presLayoutVars>
      </dgm:prSet>
      <dgm:spPr/>
    </dgm:pt>
    <dgm:pt modelId="{84BBF774-8278-41FF-A9AC-3750E62AA089}" type="pres">
      <dgm:prSet presAssocID="{678B6A41-A393-4E69-9EE6-5AD37A287E16}" presName="thickLine" presStyleLbl="alignNode1" presStyleIdx="0" presStyleCnt="2"/>
      <dgm:spPr/>
    </dgm:pt>
    <dgm:pt modelId="{2F3CC1D6-4A72-49FB-93AE-D4F2A9C6F652}" type="pres">
      <dgm:prSet presAssocID="{678B6A41-A393-4E69-9EE6-5AD37A287E16}" presName="horz1" presStyleCnt="0"/>
      <dgm:spPr/>
    </dgm:pt>
    <dgm:pt modelId="{C344B19E-BCD3-466A-A62C-6D74A8E6D421}" type="pres">
      <dgm:prSet presAssocID="{678B6A41-A393-4E69-9EE6-5AD37A287E16}" presName="tx1" presStyleLbl="revTx" presStyleIdx="0" presStyleCnt="2"/>
      <dgm:spPr/>
    </dgm:pt>
    <dgm:pt modelId="{D0CFB983-DF8F-49BD-8C58-BE7B1B56FAB2}" type="pres">
      <dgm:prSet presAssocID="{678B6A41-A393-4E69-9EE6-5AD37A287E16}" presName="vert1" presStyleCnt="0"/>
      <dgm:spPr/>
    </dgm:pt>
    <dgm:pt modelId="{ABECC8EB-8F5E-4A2D-A5B1-9E9A71328294}" type="pres">
      <dgm:prSet presAssocID="{20517C33-D876-4F48-962B-7701D5E6B6C3}" presName="thickLine" presStyleLbl="alignNode1" presStyleIdx="1" presStyleCnt="2"/>
      <dgm:spPr/>
    </dgm:pt>
    <dgm:pt modelId="{AD2BFD59-AAEF-4D05-BE7C-6E0427AD79C5}" type="pres">
      <dgm:prSet presAssocID="{20517C33-D876-4F48-962B-7701D5E6B6C3}" presName="horz1" presStyleCnt="0"/>
      <dgm:spPr/>
    </dgm:pt>
    <dgm:pt modelId="{050B1E34-8561-465D-B490-1E7CB1879267}" type="pres">
      <dgm:prSet presAssocID="{20517C33-D876-4F48-962B-7701D5E6B6C3}" presName="tx1" presStyleLbl="revTx" presStyleIdx="1" presStyleCnt="2"/>
      <dgm:spPr/>
    </dgm:pt>
    <dgm:pt modelId="{1FF7EF70-C65D-478E-83D2-F749D4BFFE81}" type="pres">
      <dgm:prSet presAssocID="{20517C33-D876-4F48-962B-7701D5E6B6C3}" presName="vert1" presStyleCnt="0"/>
      <dgm:spPr/>
    </dgm:pt>
  </dgm:ptLst>
  <dgm:cxnLst>
    <dgm:cxn modelId="{A2DE2F46-57E5-4F7A-9CCA-1CBA88A397A4}" srcId="{4FB06901-89CD-49BE-B9C8-F27CFDB0A7CE}" destId="{678B6A41-A393-4E69-9EE6-5AD37A287E16}" srcOrd="0" destOrd="0" parTransId="{60858822-E615-4339-82BD-8DBBAE5CA8F7}" sibTransId="{FC2E868F-CD39-4A84-A4BF-8697232F3AED}"/>
    <dgm:cxn modelId="{06A31C57-5F99-47C1-A094-ABC8EF7354FD}" srcId="{4FB06901-89CD-49BE-B9C8-F27CFDB0A7CE}" destId="{20517C33-D876-4F48-962B-7701D5E6B6C3}" srcOrd="1" destOrd="0" parTransId="{9F807AED-F440-4B92-BBBF-E991010BD526}" sibTransId="{E833818C-8CC5-462E-AD14-4069FAA37E9D}"/>
    <dgm:cxn modelId="{34D4C588-FD7F-47FC-8295-EBCB531F2A5B}" type="presOf" srcId="{20517C33-D876-4F48-962B-7701D5E6B6C3}" destId="{050B1E34-8561-465D-B490-1E7CB1879267}" srcOrd="0" destOrd="0" presId="urn:microsoft.com/office/officeart/2008/layout/LinedList"/>
    <dgm:cxn modelId="{F27E90BA-F9FC-4B4D-A43E-C986519C94E1}" type="presOf" srcId="{4FB06901-89CD-49BE-B9C8-F27CFDB0A7CE}" destId="{ABD8FE1F-DF30-4FA6-8B28-7D8023CB6D19}" srcOrd="0" destOrd="0" presId="urn:microsoft.com/office/officeart/2008/layout/LinedList"/>
    <dgm:cxn modelId="{A959D0E3-65AC-4444-9770-AEC438253619}" type="presOf" srcId="{678B6A41-A393-4E69-9EE6-5AD37A287E16}" destId="{C344B19E-BCD3-466A-A62C-6D74A8E6D421}" srcOrd="0" destOrd="0" presId="urn:microsoft.com/office/officeart/2008/layout/LinedList"/>
    <dgm:cxn modelId="{4F5E8401-CADB-4724-93F1-2378111CA677}" type="presParOf" srcId="{ABD8FE1F-DF30-4FA6-8B28-7D8023CB6D19}" destId="{84BBF774-8278-41FF-A9AC-3750E62AA089}" srcOrd="0" destOrd="0" presId="urn:microsoft.com/office/officeart/2008/layout/LinedList"/>
    <dgm:cxn modelId="{30814F06-395B-4CCD-AE2D-3E8DF9FCF8BD}" type="presParOf" srcId="{ABD8FE1F-DF30-4FA6-8B28-7D8023CB6D19}" destId="{2F3CC1D6-4A72-49FB-93AE-D4F2A9C6F652}" srcOrd="1" destOrd="0" presId="urn:microsoft.com/office/officeart/2008/layout/LinedList"/>
    <dgm:cxn modelId="{AF270A9C-5AB2-4445-9C82-8BA3326E104A}" type="presParOf" srcId="{2F3CC1D6-4A72-49FB-93AE-D4F2A9C6F652}" destId="{C344B19E-BCD3-466A-A62C-6D74A8E6D421}" srcOrd="0" destOrd="0" presId="urn:microsoft.com/office/officeart/2008/layout/LinedList"/>
    <dgm:cxn modelId="{C566967B-06C3-4E8C-A79D-67E20160740A}" type="presParOf" srcId="{2F3CC1D6-4A72-49FB-93AE-D4F2A9C6F652}" destId="{D0CFB983-DF8F-49BD-8C58-BE7B1B56FAB2}" srcOrd="1" destOrd="0" presId="urn:microsoft.com/office/officeart/2008/layout/LinedList"/>
    <dgm:cxn modelId="{993D2B15-339D-40D9-8F84-2FB01D2A4A30}" type="presParOf" srcId="{ABD8FE1F-DF30-4FA6-8B28-7D8023CB6D19}" destId="{ABECC8EB-8F5E-4A2D-A5B1-9E9A71328294}" srcOrd="2" destOrd="0" presId="urn:microsoft.com/office/officeart/2008/layout/LinedList"/>
    <dgm:cxn modelId="{523BB12A-CE0D-482A-A0E3-8608BDE8F95D}" type="presParOf" srcId="{ABD8FE1F-DF30-4FA6-8B28-7D8023CB6D19}" destId="{AD2BFD59-AAEF-4D05-BE7C-6E0427AD79C5}" srcOrd="3" destOrd="0" presId="urn:microsoft.com/office/officeart/2008/layout/LinedList"/>
    <dgm:cxn modelId="{759BE06C-EB2F-4C54-B5A8-FF5E74FD2B08}" type="presParOf" srcId="{AD2BFD59-AAEF-4D05-BE7C-6E0427AD79C5}" destId="{050B1E34-8561-465D-B490-1E7CB1879267}" srcOrd="0" destOrd="0" presId="urn:microsoft.com/office/officeart/2008/layout/LinedList"/>
    <dgm:cxn modelId="{6574125B-469A-4CC9-91EE-02E1FD2589A6}" type="presParOf" srcId="{AD2BFD59-AAEF-4D05-BE7C-6E0427AD79C5}" destId="{1FF7EF70-C65D-478E-83D2-F749D4BFFE8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B65938-911B-430C-BB52-C9C29FEF7117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806AA340-9023-4406-BADE-5ED2E60B22AC}">
      <dgm:prSet phldrT="[Tekst]"/>
      <dgm:spPr>
        <a:noFill/>
        <a:ln>
          <a:solidFill>
            <a:srgbClr val="00B0F0"/>
          </a:solidFill>
        </a:ln>
      </dgm:spPr>
      <dgm:t>
        <a:bodyPr/>
        <a:lstStyle/>
        <a:p>
          <a:r>
            <a:rPr lang="nb-NO" dirty="0">
              <a:solidFill>
                <a:schemeClr val="tx1"/>
              </a:solidFill>
            </a:rPr>
            <a:t>Ambulanse</a:t>
          </a:r>
        </a:p>
      </dgm:t>
    </dgm:pt>
    <dgm:pt modelId="{5F74EC58-D4AA-4631-83BB-A91B9E23DC4A}" type="parTrans" cxnId="{2EB636B3-DDC9-4E04-B741-7AD6D0A663C9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628DB84E-A5D0-4C16-A449-E3AB6AF06B95}" type="sibTrans" cxnId="{2EB636B3-DDC9-4E04-B741-7AD6D0A663C9}">
      <dgm:prSet/>
      <dgm:spPr>
        <a:ln w="38100">
          <a:solidFill>
            <a:srgbClr val="00B0F0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F23ACBDE-8FC2-4481-B97A-85B769628E43}">
      <dgm:prSet phldrT="[Tekst]"/>
      <dgm:spPr>
        <a:noFill/>
        <a:ln>
          <a:solidFill>
            <a:srgbClr val="00B0F0"/>
          </a:solidFill>
        </a:ln>
      </dgm:spPr>
      <dgm:t>
        <a:bodyPr/>
        <a:lstStyle/>
        <a:p>
          <a:r>
            <a:rPr lang="nb-NO" dirty="0">
              <a:solidFill>
                <a:schemeClr val="tx1"/>
              </a:solidFill>
            </a:rPr>
            <a:t>Røntgen</a:t>
          </a:r>
        </a:p>
      </dgm:t>
    </dgm:pt>
    <dgm:pt modelId="{9D5C6CAA-6730-43D5-8ABF-BFE30DBAAE91}" type="parTrans" cxnId="{1DBB8E30-8134-4F81-B5BF-5F8A7699530F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6F0D2988-1F9D-4435-B607-DFD7993BB3CB}" type="sibTrans" cxnId="{1DBB8E30-8134-4F81-B5BF-5F8A7699530F}">
      <dgm:prSet/>
      <dgm:spPr>
        <a:ln w="38100">
          <a:solidFill>
            <a:srgbClr val="00B0F0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3DE004D0-66EC-41CC-BEE7-34D6F2AF6AFC}">
      <dgm:prSet phldrT="[Tekst]"/>
      <dgm:spPr>
        <a:noFill/>
        <a:ln>
          <a:solidFill>
            <a:srgbClr val="00B0F0"/>
          </a:solidFill>
        </a:ln>
      </dgm:spPr>
      <dgm:t>
        <a:bodyPr/>
        <a:lstStyle/>
        <a:p>
          <a:r>
            <a:rPr lang="nb-NO" dirty="0">
              <a:solidFill>
                <a:schemeClr val="tx1"/>
              </a:solidFill>
            </a:rPr>
            <a:t>Sengepost/ eget mottaksrom</a:t>
          </a:r>
        </a:p>
      </dgm:t>
    </dgm:pt>
    <dgm:pt modelId="{B90464C6-F64D-42FD-A7E8-B67E879537DF}" type="parTrans" cxnId="{22E9C929-34F9-4FF8-BC80-59E0672DCC17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9B10D30C-E3E5-4BE5-BBAB-C160B0EE8F0A}" type="sibTrans" cxnId="{22E9C929-34F9-4FF8-BC80-59E0672DCC17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2541E04F-E11C-40CB-AE3E-CE39243C5B8D}" type="pres">
      <dgm:prSet presAssocID="{4FB65938-911B-430C-BB52-C9C29FEF7117}" presName="Name0" presStyleCnt="0">
        <dgm:presLayoutVars>
          <dgm:dir/>
          <dgm:resizeHandles val="exact"/>
        </dgm:presLayoutVars>
      </dgm:prSet>
      <dgm:spPr/>
    </dgm:pt>
    <dgm:pt modelId="{FB9EDC73-0613-4A2C-A376-04210C21D29E}" type="pres">
      <dgm:prSet presAssocID="{806AA340-9023-4406-BADE-5ED2E60B22AC}" presName="node" presStyleLbl="node1" presStyleIdx="0" presStyleCnt="3">
        <dgm:presLayoutVars>
          <dgm:bulletEnabled val="1"/>
        </dgm:presLayoutVars>
      </dgm:prSet>
      <dgm:spPr/>
    </dgm:pt>
    <dgm:pt modelId="{F94C40A3-454D-4BEC-9244-CFFCA1C5027C}" type="pres">
      <dgm:prSet presAssocID="{628DB84E-A5D0-4C16-A449-E3AB6AF06B95}" presName="sibTrans" presStyleLbl="sibTrans1D1" presStyleIdx="0" presStyleCnt="2"/>
      <dgm:spPr/>
    </dgm:pt>
    <dgm:pt modelId="{7703DBA2-6622-4852-9A2D-AD8779F4654A}" type="pres">
      <dgm:prSet presAssocID="{628DB84E-A5D0-4C16-A449-E3AB6AF06B95}" presName="connectorText" presStyleLbl="sibTrans1D1" presStyleIdx="0" presStyleCnt="2"/>
      <dgm:spPr/>
    </dgm:pt>
    <dgm:pt modelId="{89C46C66-6280-40E7-9A86-9A996F0A3FEF}" type="pres">
      <dgm:prSet presAssocID="{F23ACBDE-8FC2-4481-B97A-85B769628E43}" presName="node" presStyleLbl="node1" presStyleIdx="1" presStyleCnt="3">
        <dgm:presLayoutVars>
          <dgm:bulletEnabled val="1"/>
        </dgm:presLayoutVars>
      </dgm:prSet>
      <dgm:spPr/>
    </dgm:pt>
    <dgm:pt modelId="{C41D789A-2695-4768-97AE-68844A234F1A}" type="pres">
      <dgm:prSet presAssocID="{6F0D2988-1F9D-4435-B607-DFD7993BB3CB}" presName="sibTrans" presStyleLbl="sibTrans1D1" presStyleIdx="1" presStyleCnt="2"/>
      <dgm:spPr/>
    </dgm:pt>
    <dgm:pt modelId="{EE1940F5-F276-4CD7-AE34-CB848889FDE7}" type="pres">
      <dgm:prSet presAssocID="{6F0D2988-1F9D-4435-B607-DFD7993BB3CB}" presName="connectorText" presStyleLbl="sibTrans1D1" presStyleIdx="1" presStyleCnt="2"/>
      <dgm:spPr/>
    </dgm:pt>
    <dgm:pt modelId="{AD511548-3195-4471-9EFF-DC1E206D90F7}" type="pres">
      <dgm:prSet presAssocID="{3DE004D0-66EC-41CC-BEE7-34D6F2AF6AFC}" presName="node" presStyleLbl="node1" presStyleIdx="2" presStyleCnt="3" custLinFactNeighborX="54597" custLinFactNeighborY="24505">
        <dgm:presLayoutVars>
          <dgm:bulletEnabled val="1"/>
        </dgm:presLayoutVars>
      </dgm:prSet>
      <dgm:spPr/>
    </dgm:pt>
  </dgm:ptLst>
  <dgm:cxnLst>
    <dgm:cxn modelId="{22E9C929-34F9-4FF8-BC80-59E0672DCC17}" srcId="{4FB65938-911B-430C-BB52-C9C29FEF7117}" destId="{3DE004D0-66EC-41CC-BEE7-34D6F2AF6AFC}" srcOrd="2" destOrd="0" parTransId="{B90464C6-F64D-42FD-A7E8-B67E879537DF}" sibTransId="{9B10D30C-E3E5-4BE5-BBAB-C160B0EE8F0A}"/>
    <dgm:cxn modelId="{1DBB8E30-8134-4F81-B5BF-5F8A7699530F}" srcId="{4FB65938-911B-430C-BB52-C9C29FEF7117}" destId="{F23ACBDE-8FC2-4481-B97A-85B769628E43}" srcOrd="1" destOrd="0" parTransId="{9D5C6CAA-6730-43D5-8ABF-BFE30DBAAE91}" sibTransId="{6F0D2988-1F9D-4435-B607-DFD7993BB3CB}"/>
    <dgm:cxn modelId="{49C0AA33-26D7-4ED2-9874-121B7DDAAECE}" type="presOf" srcId="{6F0D2988-1F9D-4435-B607-DFD7993BB3CB}" destId="{C41D789A-2695-4768-97AE-68844A234F1A}" srcOrd="0" destOrd="0" presId="urn:microsoft.com/office/officeart/2005/8/layout/bProcess3"/>
    <dgm:cxn modelId="{CADFA56A-6761-43B8-AB1D-1D6B60D37310}" type="presOf" srcId="{6F0D2988-1F9D-4435-B607-DFD7993BB3CB}" destId="{EE1940F5-F276-4CD7-AE34-CB848889FDE7}" srcOrd="1" destOrd="0" presId="urn:microsoft.com/office/officeart/2005/8/layout/bProcess3"/>
    <dgm:cxn modelId="{141D524C-10F4-41BD-B4AB-5F6EEDF5A837}" type="presOf" srcId="{806AA340-9023-4406-BADE-5ED2E60B22AC}" destId="{FB9EDC73-0613-4A2C-A376-04210C21D29E}" srcOrd="0" destOrd="0" presId="urn:microsoft.com/office/officeart/2005/8/layout/bProcess3"/>
    <dgm:cxn modelId="{93E3F46D-0F96-40A8-9205-AB089290892A}" type="presOf" srcId="{F23ACBDE-8FC2-4481-B97A-85B769628E43}" destId="{89C46C66-6280-40E7-9A86-9A996F0A3FEF}" srcOrd="0" destOrd="0" presId="urn:microsoft.com/office/officeart/2005/8/layout/bProcess3"/>
    <dgm:cxn modelId="{FE890A50-92C2-4277-82C1-62AAC4AC0EAF}" type="presOf" srcId="{628DB84E-A5D0-4C16-A449-E3AB6AF06B95}" destId="{F94C40A3-454D-4BEC-9244-CFFCA1C5027C}" srcOrd="0" destOrd="0" presId="urn:microsoft.com/office/officeart/2005/8/layout/bProcess3"/>
    <dgm:cxn modelId="{58824F7D-655D-4AE0-9516-71776CCCE94B}" type="presOf" srcId="{4FB65938-911B-430C-BB52-C9C29FEF7117}" destId="{2541E04F-E11C-40CB-AE3E-CE39243C5B8D}" srcOrd="0" destOrd="0" presId="urn:microsoft.com/office/officeart/2005/8/layout/bProcess3"/>
    <dgm:cxn modelId="{EA495E9D-5F3E-492E-AB46-D128B105EE9D}" type="presOf" srcId="{628DB84E-A5D0-4C16-A449-E3AB6AF06B95}" destId="{7703DBA2-6622-4852-9A2D-AD8779F4654A}" srcOrd="1" destOrd="0" presId="urn:microsoft.com/office/officeart/2005/8/layout/bProcess3"/>
    <dgm:cxn modelId="{2EB636B3-DDC9-4E04-B741-7AD6D0A663C9}" srcId="{4FB65938-911B-430C-BB52-C9C29FEF7117}" destId="{806AA340-9023-4406-BADE-5ED2E60B22AC}" srcOrd="0" destOrd="0" parTransId="{5F74EC58-D4AA-4631-83BB-A91B9E23DC4A}" sibTransId="{628DB84E-A5D0-4C16-A449-E3AB6AF06B95}"/>
    <dgm:cxn modelId="{0F923EE5-60F1-4902-A2AC-3BFECBA14F26}" type="presOf" srcId="{3DE004D0-66EC-41CC-BEE7-34D6F2AF6AFC}" destId="{AD511548-3195-4471-9EFF-DC1E206D90F7}" srcOrd="0" destOrd="0" presId="urn:microsoft.com/office/officeart/2005/8/layout/bProcess3"/>
    <dgm:cxn modelId="{89220E63-304F-4156-AAA0-BE1823E96867}" type="presParOf" srcId="{2541E04F-E11C-40CB-AE3E-CE39243C5B8D}" destId="{FB9EDC73-0613-4A2C-A376-04210C21D29E}" srcOrd="0" destOrd="0" presId="urn:microsoft.com/office/officeart/2005/8/layout/bProcess3"/>
    <dgm:cxn modelId="{EB953268-7C46-4E95-A35F-9EDFEB6C387E}" type="presParOf" srcId="{2541E04F-E11C-40CB-AE3E-CE39243C5B8D}" destId="{F94C40A3-454D-4BEC-9244-CFFCA1C5027C}" srcOrd="1" destOrd="0" presId="urn:microsoft.com/office/officeart/2005/8/layout/bProcess3"/>
    <dgm:cxn modelId="{12F9600A-D135-47CF-B0D7-CE903DBC1A2E}" type="presParOf" srcId="{F94C40A3-454D-4BEC-9244-CFFCA1C5027C}" destId="{7703DBA2-6622-4852-9A2D-AD8779F4654A}" srcOrd="0" destOrd="0" presId="urn:microsoft.com/office/officeart/2005/8/layout/bProcess3"/>
    <dgm:cxn modelId="{29D38A08-91E0-4144-9031-2901614289E0}" type="presParOf" srcId="{2541E04F-E11C-40CB-AE3E-CE39243C5B8D}" destId="{89C46C66-6280-40E7-9A86-9A996F0A3FEF}" srcOrd="2" destOrd="0" presId="urn:microsoft.com/office/officeart/2005/8/layout/bProcess3"/>
    <dgm:cxn modelId="{82F72F46-6EBB-4E59-8775-1E03114F4215}" type="presParOf" srcId="{2541E04F-E11C-40CB-AE3E-CE39243C5B8D}" destId="{C41D789A-2695-4768-97AE-68844A234F1A}" srcOrd="3" destOrd="0" presId="urn:microsoft.com/office/officeart/2005/8/layout/bProcess3"/>
    <dgm:cxn modelId="{A6A949A6-49D4-4FAD-9808-C1087910E4B8}" type="presParOf" srcId="{C41D789A-2695-4768-97AE-68844A234F1A}" destId="{EE1940F5-F276-4CD7-AE34-CB848889FDE7}" srcOrd="0" destOrd="0" presId="urn:microsoft.com/office/officeart/2005/8/layout/bProcess3"/>
    <dgm:cxn modelId="{03C001FF-2046-4741-B8B2-BD9E026CAE95}" type="presParOf" srcId="{2541E04F-E11C-40CB-AE3E-CE39243C5B8D}" destId="{AD511548-3195-4471-9EFF-DC1E206D90F7}" srcOrd="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90463A-E7C7-4161-AD1C-DE90FB28FFB3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2FD59BE0-5CA0-457F-9831-E1CF71B00E51}">
      <dgm:prSet phldrT="[Tekst]"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nb-NO" sz="1800" dirty="0" err="1">
              <a:solidFill>
                <a:schemeClr val="tx1"/>
              </a:solidFill>
            </a:rPr>
            <a:t>Delir</a:t>
          </a:r>
          <a:r>
            <a:rPr lang="nb-NO" sz="1800" dirty="0">
              <a:solidFill>
                <a:schemeClr val="tx1"/>
              </a:solidFill>
            </a:rPr>
            <a:t>-forebygging</a:t>
          </a:r>
        </a:p>
      </dgm:t>
    </dgm:pt>
    <dgm:pt modelId="{6DE02038-50C9-47D2-85C7-ECCC825F74C4}" type="parTrans" cxnId="{C87CAC70-41D4-4D1B-915E-23B119DC604F}">
      <dgm:prSet/>
      <dgm:spPr/>
      <dgm:t>
        <a:bodyPr/>
        <a:lstStyle/>
        <a:p>
          <a:endParaRPr lang="nb-NO"/>
        </a:p>
      </dgm:t>
    </dgm:pt>
    <dgm:pt modelId="{88BFC9B0-ADDE-4F69-9DFC-848FC6B907EC}" type="sibTrans" cxnId="{C87CAC70-41D4-4D1B-915E-23B119DC604F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nb-NO" sz="1800" dirty="0">
              <a:solidFill>
                <a:schemeClr val="tx1"/>
              </a:solidFill>
            </a:rPr>
            <a:t>Forkortet ventetid til operasjon</a:t>
          </a:r>
        </a:p>
      </dgm:t>
    </dgm:pt>
    <dgm:pt modelId="{AE960C1F-CC28-46D0-9219-A8BF3398D980}">
      <dgm:prSet phldrT="[Tekst]" custT="1"/>
      <dgm:spPr/>
      <dgm:t>
        <a:bodyPr/>
        <a:lstStyle/>
        <a:p>
          <a:r>
            <a:rPr lang="nb-NO" sz="1800" dirty="0"/>
            <a:t>Sjekklister og </a:t>
          </a:r>
        </a:p>
        <a:p>
          <a:r>
            <a:rPr lang="nb-NO" sz="1800" dirty="0"/>
            <a:t>prosedyrer</a:t>
          </a:r>
        </a:p>
      </dgm:t>
    </dgm:pt>
    <dgm:pt modelId="{1E165886-C984-4CC4-A04E-6ABACF10F5FA}" type="parTrans" cxnId="{6A398C60-2538-4388-BF08-44E0441E9986}">
      <dgm:prSet/>
      <dgm:spPr/>
      <dgm:t>
        <a:bodyPr/>
        <a:lstStyle/>
        <a:p>
          <a:endParaRPr lang="nb-NO"/>
        </a:p>
      </dgm:t>
    </dgm:pt>
    <dgm:pt modelId="{9435FA6B-0CE6-4F3F-B9A5-105255420442}" type="sibTrans" cxnId="{6A398C60-2538-4388-BF08-44E0441E9986}">
      <dgm:prSet/>
      <dgm:spPr/>
      <dgm:t>
        <a:bodyPr/>
        <a:lstStyle/>
        <a:p>
          <a:endParaRPr lang="nb-NO"/>
        </a:p>
      </dgm:t>
    </dgm:pt>
    <dgm:pt modelId="{7B95959C-23E4-4430-89EE-721746E6ECD1}">
      <dgm:prSet phldrT="[Tekst]"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nb-NO" sz="1500" dirty="0">
              <a:solidFill>
                <a:schemeClr val="tx1"/>
              </a:solidFill>
            </a:rPr>
            <a:t>Osteoporose og </a:t>
          </a:r>
        </a:p>
        <a:p>
          <a:r>
            <a:rPr lang="nb-NO" sz="1500" dirty="0">
              <a:solidFill>
                <a:schemeClr val="tx1"/>
              </a:solidFill>
            </a:rPr>
            <a:t>ernæring </a:t>
          </a:r>
        </a:p>
      </dgm:t>
    </dgm:pt>
    <dgm:pt modelId="{7D840305-AF3B-422D-91E2-58BDC430A6D7}" type="parTrans" cxnId="{B3ADFA32-9CE4-4832-B700-A33D8506E5AD}">
      <dgm:prSet/>
      <dgm:spPr/>
      <dgm:t>
        <a:bodyPr/>
        <a:lstStyle/>
        <a:p>
          <a:endParaRPr lang="nb-NO"/>
        </a:p>
      </dgm:t>
    </dgm:pt>
    <dgm:pt modelId="{DBD9F826-B1D7-458B-8B2A-7D752E6A152C}" type="sibTrans" cxnId="{B3ADFA32-9CE4-4832-B700-A33D8506E5AD}">
      <dgm:prSet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nb-NO">
              <a:solidFill>
                <a:schemeClr val="tx1"/>
              </a:solidFill>
            </a:rPr>
            <a:t>Tidlig mobilisering,</a:t>
          </a:r>
        </a:p>
        <a:p>
          <a:r>
            <a:rPr lang="nb-NO">
              <a:solidFill>
                <a:schemeClr val="tx1"/>
              </a:solidFill>
            </a:rPr>
            <a:t>utrede fallrisiko</a:t>
          </a:r>
        </a:p>
      </dgm:t>
    </dgm:pt>
    <dgm:pt modelId="{527C0D41-8045-4C20-9BDE-F710A915E485}">
      <dgm:prSet phldrT="[Tekst]" custT="1"/>
      <dgm:spPr/>
      <dgm:t>
        <a:bodyPr/>
        <a:lstStyle/>
        <a:p>
          <a:r>
            <a:rPr lang="nb-NO" sz="1800" dirty="0"/>
            <a:t>Samlokalisering</a:t>
          </a:r>
        </a:p>
      </dgm:t>
    </dgm:pt>
    <dgm:pt modelId="{A7C84D47-E051-4A36-A87C-06E35E367F09}" type="parTrans" cxnId="{DD7B2E95-7AF3-4A09-8091-2755D90E5AD8}">
      <dgm:prSet/>
      <dgm:spPr/>
      <dgm:t>
        <a:bodyPr/>
        <a:lstStyle/>
        <a:p>
          <a:endParaRPr lang="nb-NO"/>
        </a:p>
      </dgm:t>
    </dgm:pt>
    <dgm:pt modelId="{DB07E717-DB2D-44E4-842F-E847035E9145}" type="sibTrans" cxnId="{DD7B2E95-7AF3-4A09-8091-2755D90E5AD8}">
      <dgm:prSet/>
      <dgm:spPr/>
      <dgm:t>
        <a:bodyPr/>
        <a:lstStyle/>
        <a:p>
          <a:endParaRPr lang="nb-NO"/>
        </a:p>
      </dgm:t>
    </dgm:pt>
    <dgm:pt modelId="{DE13282C-F4ED-4340-BEEA-E69E32CDE503}">
      <dgm:prSet phldrT="[Tekst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nb-NO" dirty="0">
              <a:solidFill>
                <a:schemeClr val="tx1"/>
              </a:solidFill>
            </a:rPr>
            <a:t>Tidlig seponering av urinkateter, </a:t>
          </a:r>
        </a:p>
        <a:p>
          <a:r>
            <a:rPr lang="nb-NO" dirty="0">
              <a:solidFill>
                <a:schemeClr val="tx1"/>
              </a:solidFill>
            </a:rPr>
            <a:t>Trykksår- </a:t>
          </a:r>
        </a:p>
        <a:p>
          <a:r>
            <a:rPr lang="nb-NO" dirty="0">
              <a:solidFill>
                <a:schemeClr val="tx1"/>
              </a:solidFill>
            </a:rPr>
            <a:t>forebygging</a:t>
          </a:r>
        </a:p>
      </dgm:t>
    </dgm:pt>
    <dgm:pt modelId="{12E5975F-AEE9-4CD2-906E-D5FA8F1EF42D}" type="parTrans" cxnId="{953B6AC2-AB67-4A9A-952B-8A877DB23659}">
      <dgm:prSet/>
      <dgm:spPr/>
      <dgm:t>
        <a:bodyPr/>
        <a:lstStyle/>
        <a:p>
          <a:endParaRPr lang="nb-NO"/>
        </a:p>
      </dgm:t>
    </dgm:pt>
    <dgm:pt modelId="{B4D8521B-DC0D-4510-B914-024BD0815845}" type="sibTrans" cxnId="{953B6AC2-AB67-4A9A-952B-8A877DB23659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nb-NO" sz="1600" dirty="0">
              <a:solidFill>
                <a:schemeClr val="tx1"/>
              </a:solidFill>
            </a:rPr>
            <a:t>Smertelindring/ nerveblokade</a:t>
          </a:r>
        </a:p>
      </dgm:t>
    </dgm:pt>
    <dgm:pt modelId="{7AD2CAD6-308E-4FF7-BA56-2BD2430F997D}">
      <dgm:prSet phldrT="[Tekst]" custT="1"/>
      <dgm:spPr/>
      <dgm:t>
        <a:bodyPr/>
        <a:lstStyle/>
        <a:p>
          <a:r>
            <a:rPr lang="nb-NO" sz="1800" dirty="0"/>
            <a:t>Koordinator</a:t>
          </a:r>
        </a:p>
      </dgm:t>
    </dgm:pt>
    <dgm:pt modelId="{B54E9E31-EA46-47E7-B8C9-68A912134D85}" type="parTrans" cxnId="{153D6CD6-C6CD-45D6-B658-E8ADB4FD5904}">
      <dgm:prSet/>
      <dgm:spPr/>
      <dgm:t>
        <a:bodyPr/>
        <a:lstStyle/>
        <a:p>
          <a:endParaRPr lang="nb-NO"/>
        </a:p>
      </dgm:t>
    </dgm:pt>
    <dgm:pt modelId="{677A1522-3E3C-4EE5-9675-DD32F0BE43FE}" type="sibTrans" cxnId="{153D6CD6-C6CD-45D6-B658-E8ADB4FD5904}">
      <dgm:prSet/>
      <dgm:spPr/>
      <dgm:t>
        <a:bodyPr/>
        <a:lstStyle/>
        <a:p>
          <a:endParaRPr lang="nb-NO"/>
        </a:p>
      </dgm:t>
    </dgm:pt>
    <dgm:pt modelId="{01A92E3A-57BF-4EDD-8E93-4A3C154E8922}" type="pres">
      <dgm:prSet presAssocID="{A090463A-E7C7-4161-AD1C-DE90FB28FFB3}" presName="Name0" presStyleCnt="0">
        <dgm:presLayoutVars>
          <dgm:chMax/>
          <dgm:chPref/>
          <dgm:dir/>
          <dgm:animLvl val="lvl"/>
        </dgm:presLayoutVars>
      </dgm:prSet>
      <dgm:spPr/>
    </dgm:pt>
    <dgm:pt modelId="{B088C480-A2F8-4715-9229-30183E1FE2C3}" type="pres">
      <dgm:prSet presAssocID="{2FD59BE0-5CA0-457F-9831-E1CF71B00E51}" presName="composite" presStyleCnt="0"/>
      <dgm:spPr/>
    </dgm:pt>
    <dgm:pt modelId="{DA2CFAB4-82BB-4811-ADA9-A6A04415FDEB}" type="pres">
      <dgm:prSet presAssocID="{2FD59BE0-5CA0-457F-9831-E1CF71B00E51}" presName="Parent1" presStyleLbl="node1" presStyleIdx="0" presStyleCnt="6" custScaleX="125219">
        <dgm:presLayoutVars>
          <dgm:chMax val="1"/>
          <dgm:chPref val="1"/>
          <dgm:bulletEnabled val="1"/>
        </dgm:presLayoutVars>
      </dgm:prSet>
      <dgm:spPr/>
    </dgm:pt>
    <dgm:pt modelId="{488F56FE-7DAD-41F0-A6AA-075A73425F1A}" type="pres">
      <dgm:prSet presAssocID="{2FD59BE0-5CA0-457F-9831-E1CF71B00E51}" presName="Childtext1" presStyleLbl="revTx" presStyleIdx="0" presStyleCnt="3" custScaleX="77848">
        <dgm:presLayoutVars>
          <dgm:chMax val="0"/>
          <dgm:chPref val="0"/>
          <dgm:bulletEnabled val="1"/>
        </dgm:presLayoutVars>
      </dgm:prSet>
      <dgm:spPr/>
    </dgm:pt>
    <dgm:pt modelId="{29537571-D050-467A-B154-7FA823FE5878}" type="pres">
      <dgm:prSet presAssocID="{2FD59BE0-5CA0-457F-9831-E1CF71B00E51}" presName="BalanceSpacing" presStyleCnt="0"/>
      <dgm:spPr/>
    </dgm:pt>
    <dgm:pt modelId="{395FF6C8-12EA-4454-9FCF-2D3BAD94EC5F}" type="pres">
      <dgm:prSet presAssocID="{2FD59BE0-5CA0-457F-9831-E1CF71B00E51}" presName="BalanceSpacing1" presStyleCnt="0"/>
      <dgm:spPr/>
    </dgm:pt>
    <dgm:pt modelId="{12C8DBB7-E911-48C9-ABB6-62358492B4FA}" type="pres">
      <dgm:prSet presAssocID="{88BFC9B0-ADDE-4F69-9DFC-848FC6B907EC}" presName="Accent1Text" presStyleLbl="node1" presStyleIdx="1" presStyleCnt="6" custScaleX="109586"/>
      <dgm:spPr/>
    </dgm:pt>
    <dgm:pt modelId="{350452B5-4C97-483F-AE21-8A3C8ECA0230}" type="pres">
      <dgm:prSet presAssocID="{88BFC9B0-ADDE-4F69-9DFC-848FC6B907EC}" presName="spaceBetweenRectangles" presStyleCnt="0"/>
      <dgm:spPr/>
    </dgm:pt>
    <dgm:pt modelId="{9C51355D-E335-4C5F-B856-E97C45684B73}" type="pres">
      <dgm:prSet presAssocID="{7B95959C-23E4-4430-89EE-721746E6ECD1}" presName="composite" presStyleCnt="0"/>
      <dgm:spPr/>
    </dgm:pt>
    <dgm:pt modelId="{454B1848-B284-41FE-B4BC-37AFB1E14BDA}" type="pres">
      <dgm:prSet presAssocID="{7B95959C-23E4-4430-89EE-721746E6ECD1}" presName="Parent1" presStyleLbl="node1" presStyleIdx="2" presStyleCnt="6" custScaleX="109184">
        <dgm:presLayoutVars>
          <dgm:chMax val="1"/>
          <dgm:chPref val="1"/>
          <dgm:bulletEnabled val="1"/>
        </dgm:presLayoutVars>
      </dgm:prSet>
      <dgm:spPr/>
    </dgm:pt>
    <dgm:pt modelId="{201AA014-E234-401A-BC9D-F319AE826FC2}" type="pres">
      <dgm:prSet presAssocID="{7B95959C-23E4-4430-89EE-721746E6ECD1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7C08EA1-002C-4671-ACD4-B07480CA8C8B}" type="pres">
      <dgm:prSet presAssocID="{7B95959C-23E4-4430-89EE-721746E6ECD1}" presName="BalanceSpacing" presStyleCnt="0"/>
      <dgm:spPr/>
    </dgm:pt>
    <dgm:pt modelId="{EFDFD9EF-08D0-4ED9-9554-3F0FEEE48587}" type="pres">
      <dgm:prSet presAssocID="{7B95959C-23E4-4430-89EE-721746E6ECD1}" presName="BalanceSpacing1" presStyleCnt="0"/>
      <dgm:spPr/>
    </dgm:pt>
    <dgm:pt modelId="{4CEE7515-0863-45CD-8B43-1555E1145285}" type="pres">
      <dgm:prSet presAssocID="{DBD9F826-B1D7-458B-8B2A-7D752E6A152C}" presName="Accent1Text" presStyleLbl="node1" presStyleIdx="3" presStyleCnt="6" custScaleX="115869"/>
      <dgm:spPr/>
    </dgm:pt>
    <dgm:pt modelId="{BBC24E82-31E0-43FA-8580-548A42251824}" type="pres">
      <dgm:prSet presAssocID="{DBD9F826-B1D7-458B-8B2A-7D752E6A152C}" presName="spaceBetweenRectangles" presStyleCnt="0"/>
      <dgm:spPr/>
    </dgm:pt>
    <dgm:pt modelId="{273573D2-A377-4D14-83EC-4602D7335EDC}" type="pres">
      <dgm:prSet presAssocID="{DE13282C-F4ED-4340-BEEA-E69E32CDE503}" presName="composite" presStyleCnt="0"/>
      <dgm:spPr/>
    </dgm:pt>
    <dgm:pt modelId="{77F85C00-D4A7-4E32-A2D0-BB793F5E07BA}" type="pres">
      <dgm:prSet presAssocID="{DE13282C-F4ED-4340-BEEA-E69E32CDE503}" presName="Parent1" presStyleLbl="node1" presStyleIdx="4" presStyleCnt="6" custScaleX="125219">
        <dgm:presLayoutVars>
          <dgm:chMax val="1"/>
          <dgm:chPref val="1"/>
          <dgm:bulletEnabled val="1"/>
        </dgm:presLayoutVars>
      </dgm:prSet>
      <dgm:spPr/>
    </dgm:pt>
    <dgm:pt modelId="{B3699290-A4CA-4926-B2C7-A8007D89287F}" type="pres">
      <dgm:prSet presAssocID="{DE13282C-F4ED-4340-BEEA-E69E32CDE503}" presName="Childtext1" presStyleLbl="revTx" presStyleIdx="2" presStyleCnt="3" custScaleX="75766">
        <dgm:presLayoutVars>
          <dgm:chMax val="0"/>
          <dgm:chPref val="0"/>
          <dgm:bulletEnabled val="1"/>
        </dgm:presLayoutVars>
      </dgm:prSet>
      <dgm:spPr/>
    </dgm:pt>
    <dgm:pt modelId="{17C76317-26E0-4959-BA28-13C137BE1431}" type="pres">
      <dgm:prSet presAssocID="{DE13282C-F4ED-4340-BEEA-E69E32CDE503}" presName="BalanceSpacing" presStyleCnt="0"/>
      <dgm:spPr/>
    </dgm:pt>
    <dgm:pt modelId="{449E6C60-20E7-42F9-8B56-1F1F7314FAF4}" type="pres">
      <dgm:prSet presAssocID="{DE13282C-F4ED-4340-BEEA-E69E32CDE503}" presName="BalanceSpacing1" presStyleCnt="0"/>
      <dgm:spPr/>
    </dgm:pt>
    <dgm:pt modelId="{AC7B3398-CE91-40BD-8FF9-33CEADFBC04B}" type="pres">
      <dgm:prSet presAssocID="{B4D8521B-DC0D-4510-B914-024BD0815845}" presName="Accent1Text" presStyleLbl="node1" presStyleIdx="5" presStyleCnt="6" custScaleX="122048"/>
      <dgm:spPr/>
    </dgm:pt>
  </dgm:ptLst>
  <dgm:cxnLst>
    <dgm:cxn modelId="{7A597C0F-7982-42BF-9EF6-5CC92F55FFAA}" type="presOf" srcId="{7B95959C-23E4-4430-89EE-721746E6ECD1}" destId="{454B1848-B284-41FE-B4BC-37AFB1E14BDA}" srcOrd="0" destOrd="0" presId="urn:microsoft.com/office/officeart/2008/layout/AlternatingHexagons"/>
    <dgm:cxn modelId="{C473F522-2A87-496F-A957-A1BAE3C401E7}" type="presOf" srcId="{B4D8521B-DC0D-4510-B914-024BD0815845}" destId="{AC7B3398-CE91-40BD-8FF9-33CEADFBC04B}" srcOrd="0" destOrd="0" presId="urn:microsoft.com/office/officeart/2008/layout/AlternatingHexagons"/>
    <dgm:cxn modelId="{497AEF2A-D42A-43A0-9E65-4C41D6CC799E}" type="presOf" srcId="{88BFC9B0-ADDE-4F69-9DFC-848FC6B907EC}" destId="{12C8DBB7-E911-48C9-ABB6-62358492B4FA}" srcOrd="0" destOrd="0" presId="urn:microsoft.com/office/officeart/2008/layout/AlternatingHexagons"/>
    <dgm:cxn modelId="{B3ADFA32-9CE4-4832-B700-A33D8506E5AD}" srcId="{A090463A-E7C7-4161-AD1C-DE90FB28FFB3}" destId="{7B95959C-23E4-4430-89EE-721746E6ECD1}" srcOrd="1" destOrd="0" parTransId="{7D840305-AF3B-422D-91E2-58BDC430A6D7}" sibTransId="{DBD9F826-B1D7-458B-8B2A-7D752E6A152C}"/>
    <dgm:cxn modelId="{6A398C60-2538-4388-BF08-44E0441E9986}" srcId="{2FD59BE0-5CA0-457F-9831-E1CF71B00E51}" destId="{AE960C1F-CC28-46D0-9219-A8BF3398D980}" srcOrd="0" destOrd="0" parTransId="{1E165886-C984-4CC4-A04E-6ABACF10F5FA}" sibTransId="{9435FA6B-0CE6-4F3F-B9A5-105255420442}"/>
    <dgm:cxn modelId="{89ABF549-F86B-47F4-8E9C-A7B9AFE63F9F}" type="presOf" srcId="{AE960C1F-CC28-46D0-9219-A8BF3398D980}" destId="{488F56FE-7DAD-41F0-A6AA-075A73425F1A}" srcOrd="0" destOrd="0" presId="urn:microsoft.com/office/officeart/2008/layout/AlternatingHexagons"/>
    <dgm:cxn modelId="{CAD4404E-A15A-40C8-AD2D-65BFA248EFC9}" type="presOf" srcId="{DE13282C-F4ED-4340-BEEA-E69E32CDE503}" destId="{77F85C00-D4A7-4E32-A2D0-BB793F5E07BA}" srcOrd="0" destOrd="0" presId="urn:microsoft.com/office/officeart/2008/layout/AlternatingHexagons"/>
    <dgm:cxn modelId="{C87CAC70-41D4-4D1B-915E-23B119DC604F}" srcId="{A090463A-E7C7-4161-AD1C-DE90FB28FFB3}" destId="{2FD59BE0-5CA0-457F-9831-E1CF71B00E51}" srcOrd="0" destOrd="0" parTransId="{6DE02038-50C9-47D2-85C7-ECCC825F74C4}" sibTransId="{88BFC9B0-ADDE-4F69-9DFC-848FC6B907EC}"/>
    <dgm:cxn modelId="{17285E72-8C5A-4FC3-8851-91EB4D2A3D29}" type="presOf" srcId="{A090463A-E7C7-4161-AD1C-DE90FB28FFB3}" destId="{01A92E3A-57BF-4EDD-8E93-4A3C154E8922}" srcOrd="0" destOrd="0" presId="urn:microsoft.com/office/officeart/2008/layout/AlternatingHexagons"/>
    <dgm:cxn modelId="{02AF4876-E7F2-4A78-8A06-6E3CFE246ED8}" type="presOf" srcId="{DBD9F826-B1D7-458B-8B2A-7D752E6A152C}" destId="{4CEE7515-0863-45CD-8B43-1555E1145285}" srcOrd="0" destOrd="0" presId="urn:microsoft.com/office/officeart/2008/layout/AlternatingHexagons"/>
    <dgm:cxn modelId="{952F2C85-FA63-4DF6-8620-3DDF8AE16B43}" type="presOf" srcId="{527C0D41-8045-4C20-9BDE-F710A915E485}" destId="{201AA014-E234-401A-BC9D-F319AE826FC2}" srcOrd="0" destOrd="0" presId="urn:microsoft.com/office/officeart/2008/layout/AlternatingHexagons"/>
    <dgm:cxn modelId="{DD7B2E95-7AF3-4A09-8091-2755D90E5AD8}" srcId="{7B95959C-23E4-4430-89EE-721746E6ECD1}" destId="{527C0D41-8045-4C20-9BDE-F710A915E485}" srcOrd="0" destOrd="0" parTransId="{A7C84D47-E051-4A36-A87C-06E35E367F09}" sibTransId="{DB07E717-DB2D-44E4-842F-E847035E9145}"/>
    <dgm:cxn modelId="{17024B9D-0A42-4E5C-B908-175AE7040278}" type="presOf" srcId="{7AD2CAD6-308E-4FF7-BA56-2BD2430F997D}" destId="{B3699290-A4CA-4926-B2C7-A8007D89287F}" srcOrd="0" destOrd="0" presId="urn:microsoft.com/office/officeart/2008/layout/AlternatingHexagons"/>
    <dgm:cxn modelId="{953B6AC2-AB67-4A9A-952B-8A877DB23659}" srcId="{A090463A-E7C7-4161-AD1C-DE90FB28FFB3}" destId="{DE13282C-F4ED-4340-BEEA-E69E32CDE503}" srcOrd="2" destOrd="0" parTransId="{12E5975F-AEE9-4CD2-906E-D5FA8F1EF42D}" sibTransId="{B4D8521B-DC0D-4510-B914-024BD0815845}"/>
    <dgm:cxn modelId="{153D6CD6-C6CD-45D6-B658-E8ADB4FD5904}" srcId="{DE13282C-F4ED-4340-BEEA-E69E32CDE503}" destId="{7AD2CAD6-308E-4FF7-BA56-2BD2430F997D}" srcOrd="0" destOrd="0" parTransId="{B54E9E31-EA46-47E7-B8C9-68A912134D85}" sibTransId="{677A1522-3E3C-4EE5-9675-DD32F0BE43FE}"/>
    <dgm:cxn modelId="{BCD6CFEC-4485-4ECC-B803-932ABD70D3C1}" type="presOf" srcId="{2FD59BE0-5CA0-457F-9831-E1CF71B00E51}" destId="{DA2CFAB4-82BB-4811-ADA9-A6A04415FDEB}" srcOrd="0" destOrd="0" presId="urn:microsoft.com/office/officeart/2008/layout/AlternatingHexagons"/>
    <dgm:cxn modelId="{05BB4E5A-8478-4138-8742-10D8AA4639DA}" type="presParOf" srcId="{01A92E3A-57BF-4EDD-8E93-4A3C154E8922}" destId="{B088C480-A2F8-4715-9229-30183E1FE2C3}" srcOrd="0" destOrd="0" presId="urn:microsoft.com/office/officeart/2008/layout/AlternatingHexagons"/>
    <dgm:cxn modelId="{CF61D15F-02EA-43C5-81D9-F8C6C9E218F9}" type="presParOf" srcId="{B088C480-A2F8-4715-9229-30183E1FE2C3}" destId="{DA2CFAB4-82BB-4811-ADA9-A6A04415FDEB}" srcOrd="0" destOrd="0" presId="urn:microsoft.com/office/officeart/2008/layout/AlternatingHexagons"/>
    <dgm:cxn modelId="{A92A632D-720A-48D8-A7F9-055180033B94}" type="presParOf" srcId="{B088C480-A2F8-4715-9229-30183E1FE2C3}" destId="{488F56FE-7DAD-41F0-A6AA-075A73425F1A}" srcOrd="1" destOrd="0" presId="urn:microsoft.com/office/officeart/2008/layout/AlternatingHexagons"/>
    <dgm:cxn modelId="{58D35E9F-B3AE-4F81-B7BB-7184569153E6}" type="presParOf" srcId="{B088C480-A2F8-4715-9229-30183E1FE2C3}" destId="{29537571-D050-467A-B154-7FA823FE5878}" srcOrd="2" destOrd="0" presId="urn:microsoft.com/office/officeart/2008/layout/AlternatingHexagons"/>
    <dgm:cxn modelId="{B6B441E3-59CA-4A80-85C8-DC9846EB31E7}" type="presParOf" srcId="{B088C480-A2F8-4715-9229-30183E1FE2C3}" destId="{395FF6C8-12EA-4454-9FCF-2D3BAD94EC5F}" srcOrd="3" destOrd="0" presId="urn:microsoft.com/office/officeart/2008/layout/AlternatingHexagons"/>
    <dgm:cxn modelId="{6EF49B5E-BE68-4E46-81AE-FD8215238130}" type="presParOf" srcId="{B088C480-A2F8-4715-9229-30183E1FE2C3}" destId="{12C8DBB7-E911-48C9-ABB6-62358492B4FA}" srcOrd="4" destOrd="0" presId="urn:microsoft.com/office/officeart/2008/layout/AlternatingHexagons"/>
    <dgm:cxn modelId="{BF943DFE-D53B-416D-BC52-81B48E0F60FB}" type="presParOf" srcId="{01A92E3A-57BF-4EDD-8E93-4A3C154E8922}" destId="{350452B5-4C97-483F-AE21-8A3C8ECA0230}" srcOrd="1" destOrd="0" presId="urn:microsoft.com/office/officeart/2008/layout/AlternatingHexagons"/>
    <dgm:cxn modelId="{79E5D9BD-29CB-4E61-B20A-994F5E248EF2}" type="presParOf" srcId="{01A92E3A-57BF-4EDD-8E93-4A3C154E8922}" destId="{9C51355D-E335-4C5F-B856-E97C45684B73}" srcOrd="2" destOrd="0" presId="urn:microsoft.com/office/officeart/2008/layout/AlternatingHexagons"/>
    <dgm:cxn modelId="{F97E4E72-2AA4-4B34-8BA4-CE43B190A20E}" type="presParOf" srcId="{9C51355D-E335-4C5F-B856-E97C45684B73}" destId="{454B1848-B284-41FE-B4BC-37AFB1E14BDA}" srcOrd="0" destOrd="0" presId="urn:microsoft.com/office/officeart/2008/layout/AlternatingHexagons"/>
    <dgm:cxn modelId="{B3D4B76B-28DC-4F96-9CBC-6283A9EA6B32}" type="presParOf" srcId="{9C51355D-E335-4C5F-B856-E97C45684B73}" destId="{201AA014-E234-401A-BC9D-F319AE826FC2}" srcOrd="1" destOrd="0" presId="urn:microsoft.com/office/officeart/2008/layout/AlternatingHexagons"/>
    <dgm:cxn modelId="{241A7A96-EE38-4E57-9803-2A17169D0BBF}" type="presParOf" srcId="{9C51355D-E335-4C5F-B856-E97C45684B73}" destId="{E7C08EA1-002C-4671-ACD4-B07480CA8C8B}" srcOrd="2" destOrd="0" presId="urn:microsoft.com/office/officeart/2008/layout/AlternatingHexagons"/>
    <dgm:cxn modelId="{5D772553-26D5-4753-866E-7781E844ED9C}" type="presParOf" srcId="{9C51355D-E335-4C5F-B856-E97C45684B73}" destId="{EFDFD9EF-08D0-4ED9-9554-3F0FEEE48587}" srcOrd="3" destOrd="0" presId="urn:microsoft.com/office/officeart/2008/layout/AlternatingHexagons"/>
    <dgm:cxn modelId="{113343F4-E4F7-4C71-9F89-B1345CF25950}" type="presParOf" srcId="{9C51355D-E335-4C5F-B856-E97C45684B73}" destId="{4CEE7515-0863-45CD-8B43-1555E1145285}" srcOrd="4" destOrd="0" presId="urn:microsoft.com/office/officeart/2008/layout/AlternatingHexagons"/>
    <dgm:cxn modelId="{5655319F-5EBA-4346-8E97-D698339986E8}" type="presParOf" srcId="{01A92E3A-57BF-4EDD-8E93-4A3C154E8922}" destId="{BBC24E82-31E0-43FA-8580-548A42251824}" srcOrd="3" destOrd="0" presId="urn:microsoft.com/office/officeart/2008/layout/AlternatingHexagons"/>
    <dgm:cxn modelId="{9579F1CB-0683-44C1-8D13-1C6904796F44}" type="presParOf" srcId="{01A92E3A-57BF-4EDD-8E93-4A3C154E8922}" destId="{273573D2-A377-4D14-83EC-4602D7335EDC}" srcOrd="4" destOrd="0" presId="urn:microsoft.com/office/officeart/2008/layout/AlternatingHexagons"/>
    <dgm:cxn modelId="{31139AB4-BBB0-4E11-B1EA-C59B041983A3}" type="presParOf" srcId="{273573D2-A377-4D14-83EC-4602D7335EDC}" destId="{77F85C00-D4A7-4E32-A2D0-BB793F5E07BA}" srcOrd="0" destOrd="0" presId="urn:microsoft.com/office/officeart/2008/layout/AlternatingHexagons"/>
    <dgm:cxn modelId="{A85E01D8-6FCC-4F1E-8895-9B830E5A73B1}" type="presParOf" srcId="{273573D2-A377-4D14-83EC-4602D7335EDC}" destId="{B3699290-A4CA-4926-B2C7-A8007D89287F}" srcOrd="1" destOrd="0" presId="urn:microsoft.com/office/officeart/2008/layout/AlternatingHexagons"/>
    <dgm:cxn modelId="{AA5442A9-1CBF-4445-9D36-F3203CDF6C61}" type="presParOf" srcId="{273573D2-A377-4D14-83EC-4602D7335EDC}" destId="{17C76317-26E0-4959-BA28-13C137BE1431}" srcOrd="2" destOrd="0" presId="urn:microsoft.com/office/officeart/2008/layout/AlternatingHexagons"/>
    <dgm:cxn modelId="{675E113A-B581-4455-B609-D8B720E7A551}" type="presParOf" srcId="{273573D2-A377-4D14-83EC-4602D7335EDC}" destId="{449E6C60-20E7-42F9-8B56-1F1F7314FAF4}" srcOrd="3" destOrd="0" presId="urn:microsoft.com/office/officeart/2008/layout/AlternatingHexagons"/>
    <dgm:cxn modelId="{5EF5775D-5FD0-4584-8F4F-E1A91AC040FA}" type="presParOf" srcId="{273573D2-A377-4D14-83EC-4602D7335EDC}" destId="{AC7B3398-CE91-40BD-8FF9-33CEADFBC04B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BBF774-8278-41FF-A9AC-3750E62AA089}">
      <dsp:nvSpPr>
        <dsp:cNvPr id="0" name=""/>
        <dsp:cNvSpPr/>
      </dsp:nvSpPr>
      <dsp:spPr>
        <a:xfrm>
          <a:off x="0" y="0"/>
          <a:ext cx="41722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44B19E-BCD3-466A-A62C-6D74A8E6D421}">
      <dsp:nvSpPr>
        <dsp:cNvPr id="0" name=""/>
        <dsp:cNvSpPr/>
      </dsp:nvSpPr>
      <dsp:spPr>
        <a:xfrm>
          <a:off x="0" y="0"/>
          <a:ext cx="4172272" cy="2233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200" kern="1200" dirty="0"/>
            <a:t>Hoftebrudd vanligste årsak til sykehusinnleggelse hos pasienter over 90 år</a:t>
          </a:r>
          <a:endParaRPr lang="en-US" sz="3200" kern="1200" dirty="0"/>
        </a:p>
      </dsp:txBody>
      <dsp:txXfrm>
        <a:off x="0" y="0"/>
        <a:ext cx="4172272" cy="2233599"/>
      </dsp:txXfrm>
    </dsp:sp>
    <dsp:sp modelId="{ABECC8EB-8F5E-4A2D-A5B1-9E9A71328294}">
      <dsp:nvSpPr>
        <dsp:cNvPr id="0" name=""/>
        <dsp:cNvSpPr/>
      </dsp:nvSpPr>
      <dsp:spPr>
        <a:xfrm>
          <a:off x="0" y="2233599"/>
          <a:ext cx="41722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0B1E34-8561-465D-B490-1E7CB1879267}">
      <dsp:nvSpPr>
        <dsp:cNvPr id="0" name=""/>
        <dsp:cNvSpPr/>
      </dsp:nvSpPr>
      <dsp:spPr>
        <a:xfrm>
          <a:off x="0" y="2233599"/>
          <a:ext cx="4172272" cy="2233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200" kern="1200" dirty="0"/>
            <a:t>Ofte skrøpelige og marginale pasienter</a:t>
          </a:r>
          <a:endParaRPr lang="en-US" sz="3200" kern="1200" dirty="0"/>
        </a:p>
      </dsp:txBody>
      <dsp:txXfrm>
        <a:off x="0" y="2233599"/>
        <a:ext cx="4172272" cy="22335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C40A3-454D-4BEC-9244-CFFCA1C5027C}">
      <dsp:nvSpPr>
        <dsp:cNvPr id="0" name=""/>
        <dsp:cNvSpPr/>
      </dsp:nvSpPr>
      <dsp:spPr>
        <a:xfrm>
          <a:off x="1922740" y="956169"/>
          <a:ext cx="4118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836" y="45720"/>
              </a:lnTo>
            </a:path>
          </a:pathLst>
        </a:custGeom>
        <a:noFill/>
        <a:ln w="38100" cap="flat" cmpd="sng" algn="ctr">
          <a:solidFill>
            <a:srgbClr val="00B0F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500" kern="1200">
            <a:solidFill>
              <a:schemeClr val="tx1"/>
            </a:solidFill>
          </a:endParaRPr>
        </a:p>
      </dsp:txBody>
      <dsp:txXfrm>
        <a:off x="2117597" y="999677"/>
        <a:ext cx="22121" cy="4424"/>
      </dsp:txXfrm>
    </dsp:sp>
    <dsp:sp modelId="{FB9EDC73-0613-4A2C-A376-04210C21D29E}">
      <dsp:nvSpPr>
        <dsp:cNvPr id="0" name=""/>
        <dsp:cNvSpPr/>
      </dsp:nvSpPr>
      <dsp:spPr>
        <a:xfrm>
          <a:off x="901" y="424798"/>
          <a:ext cx="1923638" cy="1154183"/>
        </a:xfrm>
        <a:prstGeom prst="rect">
          <a:avLst/>
        </a:pr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>
              <a:solidFill>
                <a:schemeClr val="tx1"/>
              </a:solidFill>
            </a:rPr>
            <a:t>Ambulanse</a:t>
          </a:r>
        </a:p>
      </dsp:txBody>
      <dsp:txXfrm>
        <a:off x="901" y="424798"/>
        <a:ext cx="1923638" cy="1154183"/>
      </dsp:txXfrm>
    </dsp:sp>
    <dsp:sp modelId="{C41D789A-2695-4768-97AE-68844A234F1A}">
      <dsp:nvSpPr>
        <dsp:cNvPr id="0" name=""/>
        <dsp:cNvSpPr/>
      </dsp:nvSpPr>
      <dsp:spPr>
        <a:xfrm>
          <a:off x="2012969" y="1577181"/>
          <a:ext cx="1315826" cy="694669"/>
        </a:xfrm>
        <a:custGeom>
          <a:avLst/>
          <a:gdLst/>
          <a:ahLst/>
          <a:cxnLst/>
          <a:rect l="0" t="0" r="0" b="0"/>
          <a:pathLst>
            <a:path>
              <a:moveTo>
                <a:pt x="1315826" y="0"/>
              </a:moveTo>
              <a:lnTo>
                <a:pt x="1315826" y="364434"/>
              </a:lnTo>
              <a:lnTo>
                <a:pt x="0" y="364434"/>
              </a:lnTo>
              <a:lnTo>
                <a:pt x="0" y="694669"/>
              </a:lnTo>
            </a:path>
          </a:pathLst>
        </a:custGeom>
        <a:noFill/>
        <a:ln w="38100" cap="flat" cmpd="sng" algn="ctr">
          <a:solidFill>
            <a:srgbClr val="00B0F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500" kern="1200">
            <a:solidFill>
              <a:schemeClr val="tx1"/>
            </a:solidFill>
          </a:endParaRPr>
        </a:p>
      </dsp:txBody>
      <dsp:txXfrm>
        <a:off x="2633321" y="1922304"/>
        <a:ext cx="75123" cy="4424"/>
      </dsp:txXfrm>
    </dsp:sp>
    <dsp:sp modelId="{89C46C66-6280-40E7-9A86-9A996F0A3FEF}">
      <dsp:nvSpPr>
        <dsp:cNvPr id="0" name=""/>
        <dsp:cNvSpPr/>
      </dsp:nvSpPr>
      <dsp:spPr>
        <a:xfrm>
          <a:off x="2366976" y="424798"/>
          <a:ext cx="1923638" cy="1154183"/>
        </a:xfrm>
        <a:prstGeom prst="rect">
          <a:avLst/>
        </a:pr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>
              <a:solidFill>
                <a:schemeClr val="tx1"/>
              </a:solidFill>
            </a:rPr>
            <a:t>Røntgen</a:t>
          </a:r>
        </a:p>
      </dsp:txBody>
      <dsp:txXfrm>
        <a:off x="2366976" y="424798"/>
        <a:ext cx="1923638" cy="1154183"/>
      </dsp:txXfrm>
    </dsp:sp>
    <dsp:sp modelId="{AD511548-3195-4471-9EFF-DC1E206D90F7}">
      <dsp:nvSpPr>
        <dsp:cNvPr id="0" name=""/>
        <dsp:cNvSpPr/>
      </dsp:nvSpPr>
      <dsp:spPr>
        <a:xfrm>
          <a:off x="1051150" y="2304251"/>
          <a:ext cx="1923638" cy="1154183"/>
        </a:xfrm>
        <a:prstGeom prst="rect">
          <a:avLst/>
        </a:pr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>
              <a:solidFill>
                <a:schemeClr val="tx1"/>
              </a:solidFill>
            </a:rPr>
            <a:t>Sengepost/ eget mottaksrom</a:t>
          </a:r>
        </a:p>
      </dsp:txBody>
      <dsp:txXfrm>
        <a:off x="1051150" y="2304251"/>
        <a:ext cx="1923638" cy="11541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CFAB4-82BB-4811-ADA9-A6A04415FDEB}">
      <dsp:nvSpPr>
        <dsp:cNvPr id="0" name=""/>
        <dsp:cNvSpPr/>
      </dsp:nvSpPr>
      <dsp:spPr>
        <a:xfrm rot="5400000">
          <a:off x="4189218" y="-78084"/>
          <a:ext cx="1761280" cy="1918747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 err="1">
              <a:solidFill>
                <a:schemeClr val="tx1"/>
              </a:solidFill>
            </a:rPr>
            <a:t>Delir</a:t>
          </a:r>
          <a:r>
            <a:rPr lang="nb-NO" sz="1800" kern="1200" dirty="0">
              <a:solidFill>
                <a:schemeClr val="tx1"/>
              </a:solidFill>
            </a:rPr>
            <a:t>-forebygging</a:t>
          </a:r>
        </a:p>
      </dsp:txBody>
      <dsp:txXfrm rot="-5400000">
        <a:off x="4430276" y="294196"/>
        <a:ext cx="1279165" cy="1174186"/>
      </dsp:txXfrm>
    </dsp:sp>
    <dsp:sp modelId="{488F56FE-7DAD-41F0-A6AA-075A73425F1A}">
      <dsp:nvSpPr>
        <dsp:cNvPr id="0" name=""/>
        <dsp:cNvSpPr/>
      </dsp:nvSpPr>
      <dsp:spPr>
        <a:xfrm>
          <a:off x="6100221" y="352905"/>
          <a:ext cx="1530171" cy="10567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Sjekklister og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prosedyrer</a:t>
          </a:r>
        </a:p>
      </dsp:txBody>
      <dsp:txXfrm>
        <a:off x="6100221" y="352905"/>
        <a:ext cx="1530171" cy="1056768"/>
      </dsp:txXfrm>
    </dsp:sp>
    <dsp:sp modelId="{12C8DBB7-E911-48C9-ABB6-62358492B4FA}">
      <dsp:nvSpPr>
        <dsp:cNvPr id="0" name=""/>
        <dsp:cNvSpPr/>
      </dsp:nvSpPr>
      <dsp:spPr>
        <a:xfrm rot="5400000">
          <a:off x="2534319" y="41688"/>
          <a:ext cx="1761280" cy="1679201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>
              <a:solidFill>
                <a:schemeClr val="tx1"/>
              </a:solidFill>
            </a:rPr>
            <a:t>Forkortet ventetid til operasjon</a:t>
          </a:r>
        </a:p>
      </dsp:txBody>
      <dsp:txXfrm rot="-5400000">
        <a:off x="2848704" y="287356"/>
        <a:ext cx="1132509" cy="1187866"/>
      </dsp:txXfrm>
    </dsp:sp>
    <dsp:sp modelId="{454B1848-B284-41FE-B4BC-37AFB1E14BDA}">
      <dsp:nvSpPr>
        <dsp:cNvPr id="0" name=""/>
        <dsp:cNvSpPr/>
      </dsp:nvSpPr>
      <dsp:spPr>
        <a:xfrm rot="5400000">
          <a:off x="3358598" y="1539743"/>
          <a:ext cx="1761280" cy="1673041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>
              <a:solidFill>
                <a:schemeClr val="tx1"/>
              </a:solidFill>
            </a:rPr>
            <a:t>Osteoporose og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>
              <a:solidFill>
                <a:schemeClr val="tx1"/>
              </a:solidFill>
            </a:rPr>
            <a:t>ernæring </a:t>
          </a:r>
        </a:p>
      </dsp:txBody>
      <dsp:txXfrm rot="-5400000">
        <a:off x="3674572" y="1781817"/>
        <a:ext cx="1129331" cy="1188894"/>
      </dsp:txXfrm>
    </dsp:sp>
    <dsp:sp modelId="{201AA014-E234-401A-BC9D-F319AE826FC2}">
      <dsp:nvSpPr>
        <dsp:cNvPr id="0" name=""/>
        <dsp:cNvSpPr/>
      </dsp:nvSpPr>
      <dsp:spPr>
        <a:xfrm>
          <a:off x="1507493" y="1847879"/>
          <a:ext cx="1902182" cy="10567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Samlokalisering</a:t>
          </a:r>
        </a:p>
      </dsp:txBody>
      <dsp:txXfrm>
        <a:off x="1507493" y="1847879"/>
        <a:ext cx="1902182" cy="1056768"/>
      </dsp:txXfrm>
    </dsp:sp>
    <dsp:sp modelId="{4CEE7515-0863-45CD-8B43-1555E1145285}">
      <dsp:nvSpPr>
        <dsp:cNvPr id="0" name=""/>
        <dsp:cNvSpPr/>
      </dsp:nvSpPr>
      <dsp:spPr>
        <a:xfrm rot="5400000">
          <a:off x="5013497" y="1488525"/>
          <a:ext cx="1761280" cy="1775476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>
              <a:solidFill>
                <a:schemeClr val="tx1"/>
              </a:solidFill>
            </a:rPr>
            <a:t>Tidlig mobilisering,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>
              <a:solidFill>
                <a:schemeClr val="tx1"/>
              </a:solidFill>
            </a:rPr>
            <a:t>utrede fallrisiko</a:t>
          </a:r>
        </a:p>
      </dsp:txBody>
      <dsp:txXfrm rot="-5400000">
        <a:off x="5302312" y="1789170"/>
        <a:ext cx="1183650" cy="1174186"/>
      </dsp:txXfrm>
    </dsp:sp>
    <dsp:sp modelId="{77F85C00-D4A7-4E32-A2D0-BB793F5E07BA}">
      <dsp:nvSpPr>
        <dsp:cNvPr id="0" name=""/>
        <dsp:cNvSpPr/>
      </dsp:nvSpPr>
      <dsp:spPr>
        <a:xfrm rot="5400000">
          <a:off x="4189218" y="2911864"/>
          <a:ext cx="1761280" cy="1918747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>
              <a:solidFill>
                <a:schemeClr val="tx1"/>
              </a:solidFill>
            </a:rPr>
            <a:t>Tidlig seponering av urinkateter,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>
              <a:solidFill>
                <a:schemeClr val="tx1"/>
              </a:solidFill>
            </a:rPr>
            <a:t>Trykksår-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>
              <a:solidFill>
                <a:schemeClr val="tx1"/>
              </a:solidFill>
            </a:rPr>
            <a:t>forebygging</a:t>
          </a:r>
        </a:p>
      </dsp:txBody>
      <dsp:txXfrm rot="-5400000">
        <a:off x="4430276" y="3284144"/>
        <a:ext cx="1279165" cy="1174186"/>
      </dsp:txXfrm>
    </dsp:sp>
    <dsp:sp modelId="{B3699290-A4CA-4926-B2C7-A8007D89287F}">
      <dsp:nvSpPr>
        <dsp:cNvPr id="0" name=""/>
        <dsp:cNvSpPr/>
      </dsp:nvSpPr>
      <dsp:spPr>
        <a:xfrm>
          <a:off x="6120683" y="3342854"/>
          <a:ext cx="1489247" cy="10567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Koordinator</a:t>
          </a:r>
        </a:p>
      </dsp:txBody>
      <dsp:txXfrm>
        <a:off x="6120683" y="3342854"/>
        <a:ext cx="1489247" cy="1056768"/>
      </dsp:txXfrm>
    </dsp:sp>
    <dsp:sp modelId="{AC7B3398-CE91-40BD-8FF9-33CEADFBC04B}">
      <dsp:nvSpPr>
        <dsp:cNvPr id="0" name=""/>
        <dsp:cNvSpPr/>
      </dsp:nvSpPr>
      <dsp:spPr>
        <a:xfrm rot="5400000">
          <a:off x="2534319" y="2936159"/>
          <a:ext cx="1761280" cy="1870158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>
              <a:solidFill>
                <a:schemeClr val="tx1"/>
              </a:solidFill>
            </a:rPr>
            <a:t>Smertelindring/ nerveblokade</a:t>
          </a:r>
        </a:p>
      </dsp:txBody>
      <dsp:txXfrm rot="-5400000">
        <a:off x="2791573" y="3284145"/>
        <a:ext cx="1246772" cy="1174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53D39-BA98-46BA-815C-0D27E177103C}" type="datetimeFigureOut">
              <a:rPr lang="nb-NO" smtClean="0"/>
              <a:t>21.04.2021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1D797-11A8-43BE-B747-35DA1E7323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1880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Skal presentere funn fra min </a:t>
            </a:r>
            <a:r>
              <a:rPr lang="nb-NO" dirty="0" err="1"/>
              <a:t>masteroppg</a:t>
            </a:r>
            <a:r>
              <a:rPr lang="nb-NO" dirty="0"/>
              <a:t> 2018 samt gå gjennom prosessen med å starte et nytt pasientforløp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1D797-11A8-43BE-B747-35DA1E732331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48421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/>
              <a:t>Studie fra Ullevål publisert i 2020 bekreftet dette, datainnsamling</a:t>
            </a:r>
            <a:r>
              <a:rPr lang="nb-NO" baseline="0" dirty="0"/>
              <a:t> under FT-perioden.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aseline="0" dirty="0"/>
              <a:t>Viste at forbedringstiltak og standardisering av rutiner hjalp, men liten effekt av selve FT- forløpet.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aseline="0" dirty="0"/>
              <a:t>I 2018 ble fast-</a:t>
            </a:r>
            <a:r>
              <a:rPr lang="nb-NO" baseline="0" dirty="0" err="1"/>
              <a:t>trackdelen</a:t>
            </a:r>
            <a:r>
              <a:rPr lang="nb-NO" baseline="0" dirty="0"/>
              <a:t> av pasientforløpet avviklet, til fordel for ……………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1D797-11A8-43BE-B747-35DA1E732331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258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aseline="0" dirty="0"/>
              <a:t>Ortogeriatri, som har vist seg å være meget gunstig for eldre med hoftebrudd. Det finnes to norske studier viste bla bedre gangfunksjon, færre reinnleggelser og mindre behov for helsetjenester.</a:t>
            </a:r>
          </a:p>
          <a:p>
            <a:endParaRPr lang="nb-NO" baseline="0" dirty="0"/>
          </a:p>
          <a:p>
            <a:r>
              <a:rPr lang="nb-NO" baseline="0" dirty="0"/>
              <a:t>Etter fire års hardt arbeid fikk vi i 2018 endelig med oss geriaterne!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aseline="0" dirty="0"/>
              <a:t>Daglig tverrfaglig hoftebruddvisitt: en gruppe dedikerte HB-</a:t>
            </a:r>
            <a:r>
              <a:rPr lang="nb-NO" baseline="0" dirty="0" err="1"/>
              <a:t>spl</a:t>
            </a:r>
            <a:r>
              <a:rPr lang="nb-NO" baseline="0" dirty="0"/>
              <a:t>, ortoped, geriater og fysioterapeut.</a:t>
            </a:r>
            <a:r>
              <a:rPr lang="nb-NO" dirty="0"/>
              <a:t> Tverrfaglig helhetlig tilnærming til pasientene.  Én yrkesgruppe vil ikke være tilstrekkelig i møte med en geriatrisk pasient, kompetansen blir rett og slett for snever.</a:t>
            </a:r>
          </a:p>
          <a:p>
            <a:endParaRPr lang="nb-NO" baseline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B2049-CAD9-41C7-A95D-534D0DB89FC6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97708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71235-1B07-4BF0-8204-CA6E6925491D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3035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Kun </a:t>
            </a:r>
            <a:r>
              <a:rPr lang="nb-NO" dirty="0" err="1"/>
              <a:t>ca</a:t>
            </a:r>
            <a:r>
              <a:rPr lang="nb-NO" dirty="0"/>
              <a:t> 30% av hoftebrudd innlagt via </a:t>
            </a:r>
            <a:r>
              <a:rPr lang="nb-NO" dirty="0" err="1"/>
              <a:t>fasttrack</a:t>
            </a:r>
            <a:r>
              <a:rPr lang="nb-NO" dirty="0"/>
              <a:t>. Resten vanlig via akuttmottaket</a:t>
            </a:r>
          </a:p>
          <a:p>
            <a:endParaRPr lang="nb-NO" dirty="0"/>
          </a:p>
          <a:p>
            <a:r>
              <a:rPr lang="nb-NO" dirty="0"/>
              <a:t>Sammenheng mellom innleggelse via fast </a:t>
            </a:r>
            <a:r>
              <a:rPr lang="nb-NO" dirty="0" err="1"/>
              <a:t>track</a:t>
            </a:r>
            <a:r>
              <a:rPr lang="nb-NO" dirty="0"/>
              <a:t> og ventetid til operasjon, preoperativ smertelindring, osteoporosebehandling, antall liggedøgn, seponering av urinkateter i pasientforløpet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1D797-11A8-43BE-B747-35DA1E732331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57059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Gjennom kontinuerlig fokus på evaluering og forbedring har OUS gradvis etablert et fast tilbud til eldre pasienter med hoftebrudd. </a:t>
            </a:r>
          </a:p>
          <a:p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 har vært endringer underveis, blant annet ble ”fast-track” avsluttet til fordel for ortogeriatri for å sørge for et mer helhetlig tilbud. </a:t>
            </a:r>
          </a:p>
          <a:p>
            <a:r>
              <a:rPr lang="da-DK" sz="180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Kommer aldri i mål med kvalitetsarbeid, en kontinuerlig prosess</a:t>
            </a:r>
            <a:endParaRPr lang="da-DK" sz="1800" dirty="0"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1D797-11A8-43BE-B747-35DA1E732331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13369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58813" y="795338"/>
            <a:ext cx="5292725" cy="3970337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F8C22-4B7E-C849-A7FA-08599E78BF2C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3849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Min </a:t>
            </a:r>
            <a:r>
              <a:rPr lang="nb-NO" dirty="0" err="1"/>
              <a:t>masteroppg</a:t>
            </a:r>
            <a:r>
              <a:rPr lang="nb-NO" dirty="0"/>
              <a:t> het….</a:t>
            </a:r>
          </a:p>
          <a:p>
            <a:r>
              <a:rPr lang="nb-NO" dirty="0"/>
              <a:t>Jeg har jobbet som Hoftebruddkoordinator fra 2014 til 2020</a:t>
            </a:r>
          </a:p>
          <a:p>
            <a:r>
              <a:rPr lang="nb-NO" dirty="0"/>
              <a:t>Nå: annen stilling i ortopedisk klinikk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1D797-11A8-43BE-B747-35DA1E732331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79078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 første periode var 2014, da det nye pasientforløpet startet og periode to var to år etter, i 2016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1D797-11A8-43BE-B747-35DA1E732331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09587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Skrøpelige og marginale pasienter som tåler dårlig de endringene et stort brudd og en sykehusinnleggelse medfører</a:t>
            </a:r>
          </a:p>
          <a:p>
            <a:endParaRPr lang="nb-NO" dirty="0"/>
          </a:p>
          <a:p>
            <a:r>
              <a:rPr lang="nb-NO" dirty="0"/>
              <a:t>Pasientgruppe som vil ha ekstra fordel av et tilpasset forløp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1D797-11A8-43BE-B747-35DA1E732331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5914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Utgangspunkt for endringene kom i 2011 da helsetilsynet påpekte vesentlige mangler på behandlingen av hoftebruddpasientene, spesielt </a:t>
            </a:r>
            <a:r>
              <a:rPr lang="nb-NO" dirty="0" err="1"/>
              <a:t>mtp</a:t>
            </a:r>
            <a:r>
              <a:rPr lang="nb-NO" dirty="0"/>
              <a:t>…... Noe måtte gjøres.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71235-1B07-4BF0-8204-CA6E6925491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539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Tiltaket ble oppstart av FT i 2014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71235-1B07-4BF0-8204-CA6E6925491D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5050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/>
              <a:t>Fast-</a:t>
            </a:r>
            <a:r>
              <a:rPr lang="nb-NO" dirty="0" err="1"/>
              <a:t>track</a:t>
            </a:r>
            <a:r>
              <a:rPr lang="nb-NO" dirty="0"/>
              <a:t>: Kortere ventetid fra ankomst til operasjon, med fokus på tidlig smertelindring, væskeoptimalisering, samt at innleggelsen foregår i et rolig miljø som kan bidra til å redusere risikoen for delirium </a:t>
            </a:r>
          </a:p>
          <a:p>
            <a:endParaRPr lang="nb-NO" dirty="0"/>
          </a:p>
          <a:p>
            <a:r>
              <a:rPr lang="nb-NO" dirty="0"/>
              <a:t>Fast </a:t>
            </a:r>
            <a:r>
              <a:rPr lang="nb-NO" dirty="0" err="1"/>
              <a:t>track</a:t>
            </a:r>
            <a:r>
              <a:rPr lang="nb-NO" dirty="0"/>
              <a:t> er LEAN: Alle unødvendige ledd i forløpet er tatt bort.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1D797-11A8-43BE-B747-35DA1E732331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5603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I tillegg til fast-</a:t>
            </a:r>
            <a:r>
              <a:rPr lang="nb-NO" dirty="0" err="1"/>
              <a:t>track</a:t>
            </a:r>
            <a:r>
              <a:rPr lang="nb-NO" dirty="0"/>
              <a:t> ble det etablert standardiserte rutiner for hele innleggelsen. </a:t>
            </a:r>
          </a:p>
          <a:p>
            <a:r>
              <a:rPr lang="nb-NO" dirty="0"/>
              <a:t>Bla ventetid til operasjon, osteoporosebehandling, smertelindring, tidlig seponering av urinkateter og tidlig mobilisering, som er noen av kvalitetsindikatorene som ble målt i masteroppgaven. </a:t>
            </a:r>
          </a:p>
          <a:p>
            <a:endParaRPr lang="nb-NO" baseline="0" dirty="0"/>
          </a:p>
          <a:p>
            <a:r>
              <a:rPr lang="nb-NO" baseline="0" dirty="0"/>
              <a:t>samlet hoftebruddene på en plass. </a:t>
            </a:r>
          </a:p>
          <a:p>
            <a:r>
              <a:rPr lang="nb-NO" baseline="0" dirty="0"/>
              <a:t>God nytte av sjekklister og egne prosedyrer</a:t>
            </a:r>
          </a:p>
          <a:p>
            <a:r>
              <a:rPr lang="nb-NO" baseline="0" dirty="0"/>
              <a:t>En koordinator/ </a:t>
            </a:r>
            <a:r>
              <a:rPr lang="nb-NO" baseline="0" dirty="0" err="1"/>
              <a:t>spl</a:t>
            </a:r>
            <a:r>
              <a:rPr lang="nb-NO" baseline="0" dirty="0"/>
              <a:t> som sørget for opplæring, oppfølging, kvalitetsregister</a:t>
            </a:r>
          </a:p>
          <a:p>
            <a:endParaRPr lang="nb-NO" baseline="0" dirty="0"/>
          </a:p>
          <a:p>
            <a:r>
              <a:rPr lang="nb-NO" baseline="0" dirty="0"/>
              <a:t>Men en viktig del av et pasientforløp til hoftebrudd var involvering av en geriater, som viste seg å være vanskelig å få på plass… 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F8C22-4B7E-C849-A7FA-08599E78BF2C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35308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Selve fast-</a:t>
            </a:r>
            <a:r>
              <a:rPr lang="nb-NO" dirty="0" err="1"/>
              <a:t>trackdelen</a:t>
            </a:r>
            <a:r>
              <a:rPr lang="nb-NO" dirty="0"/>
              <a:t> av pasientforløpet hadde for mange flaskehalser</a:t>
            </a:r>
          </a:p>
          <a:p>
            <a:endParaRPr lang="nb-NO" dirty="0"/>
          </a:p>
          <a:p>
            <a:r>
              <a:rPr lang="nb-NO" dirty="0"/>
              <a:t>Vi trengte et forløp for alle hoftebrudd- for hele innleggelsen!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1D797-11A8-43BE-B747-35DA1E732331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7089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98425" y="6400800"/>
            <a:ext cx="8947150" cy="381000"/>
          </a:xfrm>
          <a:prstGeom prst="rect">
            <a:avLst/>
          </a:prstGeom>
          <a:solidFill>
            <a:srgbClr val="ECECEC"/>
          </a:solidFill>
          <a:ln w="9525">
            <a:noFill/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nn-NO" altLang="nb-NO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" name="Rektangel 8"/>
          <p:cNvSpPr/>
          <p:nvPr/>
        </p:nvSpPr>
        <p:spPr bwMode="auto">
          <a:xfrm>
            <a:off x="98425" y="6281738"/>
            <a:ext cx="8947150" cy="82550"/>
          </a:xfrm>
          <a:prstGeom prst="rect">
            <a:avLst/>
          </a:prstGeom>
          <a:solidFill>
            <a:srgbClr val="0033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nn-NO" altLang="nb-NO">
              <a:latin typeface="Calibri" pitchFamily="34" charset="0"/>
              <a:ea typeface="ＭＳ Ｐゴシック" pitchFamily="34" charset="-128"/>
            </a:endParaRPr>
          </a:p>
        </p:txBody>
      </p:sp>
      <p:pic>
        <p:nvPicPr>
          <p:cNvPr id="5124" name="Bilde 12" descr="OUS_logo_10x48_med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29375"/>
            <a:ext cx="15652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0" descr="helse-SorOst_kulor_rgb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663" y="6446838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126" name="Rett linje 8"/>
          <p:cNvCxnSpPr>
            <a:cxnSpLocks noChangeShapeType="1"/>
          </p:cNvCxnSpPr>
          <p:nvPr/>
        </p:nvCxnSpPr>
        <p:spPr bwMode="auto">
          <a:xfrm rot="5400000">
            <a:off x="1761331" y="6590507"/>
            <a:ext cx="288925" cy="1588"/>
          </a:xfrm>
          <a:prstGeom prst="line">
            <a:avLst/>
          </a:prstGeom>
          <a:noFill/>
          <a:ln w="3175">
            <a:solidFill>
              <a:srgbClr val="00338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nb-NO" altLang="nb-NO" noProof="0"/>
              <a:t>Klikk for å redigere tittelstil</a:t>
            </a:r>
            <a:endParaRPr lang="nb-NO" altLang="nb-NO" noProof="0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nb-NO" altLang="nb-NO" noProof="0"/>
              <a:t>Klikk for å redigere undertittelstil i malen</a:t>
            </a:r>
          </a:p>
        </p:txBody>
      </p:sp>
      <p:cxnSp>
        <p:nvCxnSpPr>
          <p:cNvPr id="5132" name="Rett linje 8"/>
          <p:cNvCxnSpPr>
            <a:cxnSpLocks noChangeShapeType="1"/>
          </p:cNvCxnSpPr>
          <p:nvPr/>
        </p:nvCxnSpPr>
        <p:spPr bwMode="auto">
          <a:xfrm rot="5400000">
            <a:off x="8162131" y="6590507"/>
            <a:ext cx="288925" cy="1588"/>
          </a:xfrm>
          <a:prstGeom prst="line">
            <a:avLst/>
          </a:prstGeom>
          <a:noFill/>
          <a:ln w="3175">
            <a:solidFill>
              <a:srgbClr val="00338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3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F84F9B-556C-4AA1-A272-5EC06985DFFA}" type="slidenum">
              <a:rPr lang="nb-NO" altLang="nb-NO"/>
              <a:pPr/>
              <a:t>‹#›</a:t>
            </a:fld>
            <a:endParaRPr lang="nb-NO" alt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89E1E-B49D-45FA-BF84-18C487627588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9182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38B9F-0F59-43CE-A2AE-3F59889551AE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046408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14A6B-7F77-4F33-824A-FFE1F22C99F6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00630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D3B2F-E32B-4235-9E8F-D918D121A27D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14066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323528" y="1628800"/>
            <a:ext cx="4172272" cy="44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172272" cy="44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E5BED-2B1B-49AA-95E9-970953E2606F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11770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E496A-C153-48AC-BFB9-2BFA083692DC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80966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C8E05-E2CD-48D5-AF0B-C50C9AC702B9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30466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FA01B-B617-4022-A116-A06AD5D36B0B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496512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F6F89-7DDC-427D-9F2F-47432B73503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19178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8ABBB-1B89-471A-A2D3-D5401162EEBD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4697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98425" y="6400800"/>
            <a:ext cx="8947150" cy="381000"/>
          </a:xfrm>
          <a:prstGeom prst="rect">
            <a:avLst/>
          </a:prstGeom>
          <a:solidFill>
            <a:srgbClr val="ECECEC"/>
          </a:solidFill>
          <a:ln w="9525">
            <a:noFill/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nn-NO" altLang="nb-NO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" name="Rektangel 8"/>
          <p:cNvSpPr/>
          <p:nvPr/>
        </p:nvSpPr>
        <p:spPr bwMode="auto">
          <a:xfrm>
            <a:off x="98425" y="6281738"/>
            <a:ext cx="8947150" cy="82550"/>
          </a:xfrm>
          <a:prstGeom prst="rect">
            <a:avLst/>
          </a:prstGeom>
          <a:solidFill>
            <a:srgbClr val="0033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nn-NO" altLang="nb-NO">
              <a:latin typeface="Calibri" pitchFamily="34" charset="0"/>
              <a:ea typeface="ＭＳ Ｐゴシック" pitchFamily="34" charset="-128"/>
            </a:endParaRPr>
          </a:p>
        </p:txBody>
      </p:sp>
      <p:pic>
        <p:nvPicPr>
          <p:cNvPr id="1033" name="Bilde 12" descr="OUS_logo_10x48_med.jpg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29375"/>
            <a:ext cx="15652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0" descr="helse-SorOst_kulor_rgb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663" y="6446838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6" name="Rett linje 8"/>
          <p:cNvCxnSpPr>
            <a:cxnSpLocks noChangeShapeType="1"/>
          </p:cNvCxnSpPr>
          <p:nvPr/>
        </p:nvCxnSpPr>
        <p:spPr bwMode="auto">
          <a:xfrm rot="5400000">
            <a:off x="1761331" y="6590507"/>
            <a:ext cx="288925" cy="1588"/>
          </a:xfrm>
          <a:prstGeom prst="line">
            <a:avLst/>
          </a:prstGeom>
          <a:noFill/>
          <a:ln w="3175">
            <a:solidFill>
              <a:srgbClr val="00338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332656"/>
            <a:ext cx="849694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dirty="0"/>
              <a:t>Klikk for å redigere tittelstil i malen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528" y="1628800"/>
            <a:ext cx="8496944" cy="44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dirty="0"/>
              <a:t>Klikk for å redigere tekststiler i malen</a:t>
            </a:r>
          </a:p>
          <a:p>
            <a:pPr lvl="1"/>
            <a:r>
              <a:rPr lang="nb-NO" altLang="nb-NO" dirty="0"/>
              <a:t>Andre nivå</a:t>
            </a:r>
          </a:p>
          <a:p>
            <a:pPr lvl="2"/>
            <a:r>
              <a:rPr lang="nb-NO" altLang="nb-NO" dirty="0"/>
              <a:t>Tredje nivå</a:t>
            </a:r>
          </a:p>
          <a:p>
            <a:pPr lvl="3"/>
            <a:r>
              <a:rPr lang="nb-NO" altLang="nb-NO" dirty="0"/>
              <a:t>Fjerde nivå</a:t>
            </a:r>
          </a:p>
          <a:p>
            <a:pPr lvl="4"/>
            <a:r>
              <a:rPr lang="nb-NO" altLang="nb-NO" dirty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10200" y="0"/>
            <a:ext cx="1905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endParaRPr lang="nb-NO" altLang="nb-NO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33600" y="6477000"/>
            <a:ext cx="4495800" cy="26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b-NO" alt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0"/>
            <a:ext cx="1905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4C181C1-4EFE-45B2-BB5B-969F031CF4B5}" type="slidenum">
              <a:rPr lang="nb-NO" altLang="nb-NO"/>
              <a:pPr/>
              <a:t>‹#›</a:t>
            </a:fld>
            <a:endParaRPr lang="nb-NO" altLang="nb-NO"/>
          </a:p>
        </p:txBody>
      </p:sp>
      <p:cxnSp>
        <p:nvCxnSpPr>
          <p:cNvPr id="1037" name="Rett linje 8"/>
          <p:cNvCxnSpPr>
            <a:cxnSpLocks noChangeShapeType="1"/>
          </p:cNvCxnSpPr>
          <p:nvPr/>
        </p:nvCxnSpPr>
        <p:spPr bwMode="auto">
          <a:xfrm rot="5400000">
            <a:off x="8162131" y="6590507"/>
            <a:ext cx="288925" cy="1588"/>
          </a:xfrm>
          <a:prstGeom prst="line">
            <a:avLst/>
          </a:prstGeom>
          <a:noFill/>
          <a:ln w="3175">
            <a:solidFill>
              <a:srgbClr val="00338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C66FB1-2A4B-4D8E-B365-1EB4D8741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838769"/>
            <a:ext cx="7772400" cy="1470025"/>
          </a:xfrm>
        </p:spPr>
        <p:txBody>
          <a:bodyPr/>
          <a:lstStyle/>
          <a:p>
            <a:r>
              <a:rPr lang="nb-NO" sz="4600" b="1" dirty="0"/>
              <a:t>Kan vi noen gang bli tilfreds med kvalitetsforbedring? 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A6CEC97-0828-4655-901E-BDAEFD6B5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2796607"/>
            <a:ext cx="7416824" cy="1752600"/>
          </a:xfrm>
        </p:spPr>
        <p:txBody>
          <a:bodyPr/>
          <a:lstStyle/>
          <a:p>
            <a:endParaRPr lang="nb-NO" dirty="0"/>
          </a:p>
          <a:p>
            <a:r>
              <a:rPr lang="nb-NO" dirty="0"/>
              <a:t>Et langvarig kvalitetsarbeid for hoftebruddpasientene på Oslo universitetssykehus (OUS), Ullevål</a:t>
            </a:r>
          </a:p>
          <a:p>
            <a:endParaRPr lang="nb-NO" dirty="0"/>
          </a:p>
          <a:p>
            <a:r>
              <a:rPr lang="nb-NO" dirty="0"/>
              <a:t>Ingvild Hestnes-  sykepleier ortopedisk klinikk, OUS, Ullevål</a:t>
            </a:r>
          </a:p>
        </p:txBody>
      </p:sp>
      <p:pic>
        <p:nvPicPr>
          <p:cNvPr id="7" name="Grafikk 6" descr="Gir 3 stjerner kontur">
            <a:extLst>
              <a:ext uri="{FF2B5EF4-FFF2-40B4-BE49-F238E27FC236}">
                <a16:creationId xmlns:a16="http://schemas.microsoft.com/office/drawing/2014/main" id="{CAA3A808-679D-42F5-A763-BBC8672311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66270" y="1962795"/>
            <a:ext cx="1495028" cy="149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15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Ulemper med fast-track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 usikkert opplegg: Under 30% av hoftebruddene ble innlagt via fast-</a:t>
            </a:r>
            <a:r>
              <a:rPr lang="nb-NO" dirty="0" err="1"/>
              <a:t>track</a:t>
            </a:r>
            <a:endParaRPr lang="nb-NO" dirty="0"/>
          </a:p>
          <a:p>
            <a:r>
              <a:rPr lang="nb-NO" dirty="0"/>
              <a:t>Mange ulike tolkninger av forløpet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  <p:sp>
        <p:nvSpPr>
          <p:cNvPr id="5" name="Femkant 4"/>
          <p:cNvSpPr/>
          <p:nvPr/>
        </p:nvSpPr>
        <p:spPr>
          <a:xfrm>
            <a:off x="683568" y="3717032"/>
            <a:ext cx="6264696" cy="158417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800" dirty="0"/>
              <a:t>Likt forløp for alle pasienter med hoftebrudd! </a:t>
            </a:r>
          </a:p>
          <a:p>
            <a:pPr algn="ctr"/>
            <a:endParaRPr lang="nb-NO" dirty="0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B13B5799-80C9-46E4-8F30-4FDB244A7D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06" b="65387"/>
          <a:stretch/>
        </p:blipFill>
        <p:spPr>
          <a:xfrm>
            <a:off x="323528" y="1629354"/>
            <a:ext cx="8586084" cy="1952486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74136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1143000"/>
          </a:xfrm>
        </p:spPr>
        <p:txBody>
          <a:bodyPr wrap="square" anchor="ctr">
            <a:normAutofit/>
          </a:bodyPr>
          <a:lstStyle/>
          <a:p>
            <a:r>
              <a:rPr lang="nb-NO"/>
              <a:t>Ortogeriatri til hoftebrudd starter i 2018</a:t>
            </a: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4" r="6874" b="-4"/>
          <a:stretch/>
        </p:blipFill>
        <p:spPr>
          <a:xfrm>
            <a:off x="323528" y="1628800"/>
            <a:ext cx="4172272" cy="4467200"/>
          </a:xfrm>
          <a:noFill/>
        </p:spPr>
      </p:pic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172272" cy="3096344"/>
          </a:xfrm>
          <a:ln w="12700">
            <a:solidFill>
              <a:srgbClr val="00B0F0"/>
            </a:solidFill>
          </a:ln>
        </p:spPr>
        <p:txBody>
          <a:bodyPr wrap="square"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nb-NO" sz="2000" dirty="0"/>
          </a:p>
          <a:p>
            <a:pPr marL="0" indent="0">
              <a:lnSpc>
                <a:spcPct val="90000"/>
              </a:lnSpc>
              <a:buNone/>
            </a:pPr>
            <a:r>
              <a:rPr lang="nb-NO" dirty="0"/>
              <a:t>Tverrfaglig ortogeriatrisk visitt til hoftebruddpasientene</a:t>
            </a:r>
          </a:p>
          <a:p>
            <a:pPr marL="0" indent="0">
              <a:lnSpc>
                <a:spcPct val="90000"/>
              </a:lnSpc>
              <a:buNone/>
            </a:pPr>
            <a:endParaRPr lang="nb-NO" dirty="0"/>
          </a:p>
          <a:p>
            <a:pPr marL="0" indent="0">
              <a:lnSpc>
                <a:spcPct val="90000"/>
              </a:lnSpc>
              <a:buNone/>
            </a:pPr>
            <a:r>
              <a:rPr lang="nb-NO" dirty="0"/>
              <a:t>«Gjør det du kan best»</a:t>
            </a:r>
            <a:br>
              <a:rPr lang="nb-NO" sz="2000" dirty="0"/>
            </a:br>
            <a:endParaRPr lang="nb-NO" sz="2000" dirty="0"/>
          </a:p>
          <a:p>
            <a:pPr>
              <a:lnSpc>
                <a:spcPct val="90000"/>
              </a:lnSpc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527923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 er vi nå?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Mars 2021: Geriatrisk visitt utvidet til også å gjelde andre ortogeriatriske pasienter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Neste mål:</a:t>
            </a:r>
            <a:br>
              <a:rPr lang="nb-NO" dirty="0"/>
            </a:br>
            <a:r>
              <a:rPr lang="nb-NO" dirty="0"/>
              <a:t>ORTOGERIATRISK ENHET</a:t>
            </a:r>
          </a:p>
          <a:p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61713"/>
            <a:ext cx="4171950" cy="2801349"/>
          </a:xfr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B7943B77-884E-45B7-BEA9-ED96A3091433}"/>
              </a:ext>
            </a:extLst>
          </p:cNvPr>
          <p:cNvSpPr txBox="1"/>
          <p:nvPr/>
        </p:nvSpPr>
        <p:spPr>
          <a:xfrm>
            <a:off x="4656600" y="5324599"/>
            <a:ext cx="4172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Foto: Ortopedisk klinikk, OUS</a:t>
            </a:r>
          </a:p>
        </p:txBody>
      </p:sp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08AD3E5D-7C69-4D95-8CDC-8869070AAA25}"/>
              </a:ext>
            </a:extLst>
          </p:cNvPr>
          <p:cNvCxnSpPr/>
          <p:nvPr/>
        </p:nvCxnSpPr>
        <p:spPr>
          <a:xfrm>
            <a:off x="323528" y="3645024"/>
            <a:ext cx="39604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480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279B08-1646-4458-A520-B0DEC9664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Hovedfunn masteroppgave</a:t>
            </a:r>
            <a:endParaRPr lang="nb-NO" dirty="0">
              <a:highlight>
                <a:srgbClr val="FFFF00"/>
              </a:highlight>
            </a:endParaRP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8F6CAB76-022F-4D94-B64C-79A6326CF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762872" cy="639762"/>
          </a:xfrm>
        </p:spPr>
        <p:txBody>
          <a:bodyPr/>
          <a:lstStyle/>
          <a:p>
            <a:r>
              <a:rPr lang="nb-NO" dirty="0"/>
              <a:t>Forskjeller mellom  2014 og 2016: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705C741-D343-47ED-980F-2FAA048180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Signifikant økning i antall fast-</a:t>
            </a:r>
            <a:r>
              <a:rPr lang="nb-NO" dirty="0" err="1"/>
              <a:t>trackinnleggelser</a:t>
            </a:r>
            <a:r>
              <a:rPr lang="nb-NO" dirty="0"/>
              <a:t> </a:t>
            </a:r>
          </a:p>
          <a:p>
            <a:r>
              <a:rPr lang="nb-NO" dirty="0"/>
              <a:t>Pasientene innlagt via fast-</a:t>
            </a:r>
            <a:r>
              <a:rPr lang="nb-NO" dirty="0" err="1"/>
              <a:t>track</a:t>
            </a:r>
            <a:r>
              <a:rPr lang="nb-NO" dirty="0"/>
              <a:t> ventet kortere på operasjon</a:t>
            </a:r>
          </a:p>
          <a:p>
            <a:r>
              <a:rPr lang="nb-NO" dirty="0"/>
              <a:t>Etterlevelsen av kvalitetsindikatorene var større hos pasientene innlagt via fast-</a:t>
            </a:r>
            <a:r>
              <a:rPr lang="nb-NO" dirty="0" err="1"/>
              <a:t>trackforløpet</a:t>
            </a:r>
            <a:endParaRPr lang="nb-NO" dirty="0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6CC42DCD-9AF2-4B3C-BB9A-BA1EC9DF6C6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b-NO" dirty="0"/>
              <a:t>Etterlevelsen av det nye forløpet var uendret i løpet av de to målte periodene</a:t>
            </a:r>
          </a:p>
          <a:p>
            <a:r>
              <a:rPr lang="nb-NO" dirty="0"/>
              <a:t>Signifikant økning i osteoporosebehandling </a:t>
            </a:r>
          </a:p>
        </p:txBody>
      </p:sp>
    </p:spTree>
    <p:extLst>
      <p:ext uri="{BB962C8B-B14F-4D97-AF65-F5344CB8AC3E}">
        <p14:creationId xmlns:p14="http://schemas.microsoft.com/office/powerpoint/2010/main" val="2209205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54FCCA-2297-4A5D-82C8-FD4A0B48F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nb-NO"/>
              <a:t>Kvalitetsforbedringsarbeid 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0EEC6D17-F3E3-40CF-9A68-61EE6A1C6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1628800"/>
            <a:ext cx="4172272" cy="4467200"/>
          </a:xfrm>
        </p:spPr>
        <p:txBody>
          <a:bodyPr wrap="square" anchor="t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nb-NO" dirty="0"/>
              <a:t> Tverrfaglighet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b-NO" dirty="0"/>
              <a:t>Involvere fagmiljøet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b-NO" dirty="0"/>
              <a:t>Sjekklister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b-NO" dirty="0"/>
              <a:t>Jevnlige kvalitetsmålinger og evalueringer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b-NO" dirty="0"/>
              <a:t>Endre og tilpasse ved behov</a:t>
            </a:r>
          </a:p>
          <a:p>
            <a:endParaRPr lang="nb-NO" dirty="0"/>
          </a:p>
        </p:txBody>
      </p:sp>
      <p:pic>
        <p:nvPicPr>
          <p:cNvPr id="11" name="Grafikk 10" descr="Sirkler med piler med heldekkende fyll">
            <a:extLst>
              <a:ext uri="{FF2B5EF4-FFF2-40B4-BE49-F238E27FC236}">
                <a16:creationId xmlns:a16="http://schemas.microsoft.com/office/drawing/2014/main" id="{E9929945-2855-4AB9-9357-806DF89C63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48200" y="1776264"/>
            <a:ext cx="4172272" cy="417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928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Sylinder 4"/>
          <p:cNvSpPr txBox="1"/>
          <p:nvPr/>
        </p:nvSpPr>
        <p:spPr>
          <a:xfrm>
            <a:off x="975490" y="1196752"/>
            <a:ext cx="7052894" cy="8617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sz="5000">
                <a:latin typeface="Blackadder ITC" panose="04020505051007020D02" pitchFamily="82" charset="0"/>
              </a:rPr>
              <a:t>Bare de som overlever blir gamle </a:t>
            </a:r>
          </a:p>
        </p:txBody>
      </p:sp>
      <p:pic>
        <p:nvPicPr>
          <p:cNvPr id="3074" name="Picture 2" descr="Breast Cancer Surgery in Frail Elderly Women Linked to Poor Results | UC  San Francisc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106" y="2444065"/>
            <a:ext cx="2979278" cy="265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4" descr="Photographer captures elderly couples posing like newlyweds - Insider"/>
          <p:cNvSpPr>
            <a:spLocks noChangeAspect="1" noChangeArrowheads="1"/>
          </p:cNvSpPr>
          <p:nvPr/>
        </p:nvSpPr>
        <p:spPr bwMode="auto">
          <a:xfrm>
            <a:off x="47625" y="-136525"/>
            <a:ext cx="1950244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490" y="2421983"/>
            <a:ext cx="3020446" cy="2679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Sylinder 1">
            <a:extLst>
              <a:ext uri="{FF2B5EF4-FFF2-40B4-BE49-F238E27FC236}">
                <a16:creationId xmlns:a16="http://schemas.microsoft.com/office/drawing/2014/main" id="{D0CE320D-9F59-4209-A6D3-5C3C7E66A4BA}"/>
              </a:ext>
            </a:extLst>
          </p:cNvPr>
          <p:cNvSpPr txBox="1"/>
          <p:nvPr/>
        </p:nvSpPr>
        <p:spPr>
          <a:xfrm>
            <a:off x="1835696" y="5373216"/>
            <a:ext cx="48965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000" b="1" dirty="0">
                <a:solidFill>
                  <a:srgbClr val="00B0F0"/>
                </a:solidFill>
                <a:latin typeface="Bradley Hand ITC" panose="03070402050302030203" pitchFamily="66" charset="0"/>
              </a:rPr>
              <a:t>Takk for oppmerksomheten! </a:t>
            </a:r>
          </a:p>
        </p:txBody>
      </p:sp>
    </p:spTree>
    <p:extLst>
      <p:ext uri="{BB962C8B-B14F-4D97-AF65-F5344CB8AC3E}">
        <p14:creationId xmlns:p14="http://schemas.microsoft.com/office/powerpoint/2010/main" val="3934307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75930" y="1057300"/>
            <a:ext cx="8496944" cy="1143000"/>
          </a:xfrm>
        </p:spPr>
        <p:txBody>
          <a:bodyPr/>
          <a:lstStyle/>
          <a:p>
            <a:r>
              <a:rPr lang="nb-NO" altLang="nb-NO" sz="3600" dirty="0"/>
              <a:t>Implementering av pasientforløp til hoftebrudd</a:t>
            </a:r>
            <a:br>
              <a:rPr lang="nb-NO" altLang="nb-NO" sz="3600" dirty="0"/>
            </a:br>
            <a:r>
              <a:rPr lang="nb-NO" altLang="nb-NO" sz="3600" i="1" dirty="0"/>
              <a:t>- har vi fått til det vi sa vi skulle?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72806" y="2855719"/>
            <a:ext cx="4603249" cy="3243064"/>
          </a:xfrm>
        </p:spPr>
        <p:txBody>
          <a:bodyPr/>
          <a:lstStyle/>
          <a:p>
            <a:endParaRPr lang="nb-NO" altLang="nb-NO" dirty="0"/>
          </a:p>
          <a:p>
            <a:pPr marL="0" indent="0">
              <a:buNone/>
            </a:pPr>
            <a:endParaRPr lang="nb-NO" altLang="nb-NO" dirty="0"/>
          </a:p>
          <a:p>
            <a:pPr marL="0" indent="0">
              <a:buNone/>
            </a:pPr>
            <a:r>
              <a:rPr lang="nb-NO" altLang="nb-NO" dirty="0"/>
              <a:t>Masteroppgave i interdisiplinær helseforskning, </a:t>
            </a:r>
          </a:p>
          <a:p>
            <a:pPr marL="0" indent="0">
              <a:buNone/>
            </a:pPr>
            <a:r>
              <a:rPr lang="nb-NO" altLang="nb-NO" dirty="0"/>
              <a:t>Universitetet i Oslo (2018)</a:t>
            </a:r>
          </a:p>
        </p:txBody>
      </p:sp>
      <p:pic>
        <p:nvPicPr>
          <p:cNvPr id="6" name="Plassholder for innhold 5" descr="Russelue med heldekkende fyll">
            <a:extLst>
              <a:ext uri="{FF2B5EF4-FFF2-40B4-BE49-F238E27FC236}">
                <a16:creationId xmlns:a16="http://schemas.microsoft.com/office/drawing/2014/main" id="{1C0848C1-F116-4636-9BE3-02B76A5A9B6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2160" y="3433565"/>
            <a:ext cx="2448272" cy="244827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4E1341-CE33-49E0-A899-30C9B90EF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Masteroppgaven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0B8FB30-A2C8-44D0-974F-C91BEE396F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Evaluere implementeringen av  nytt pasientforløp til eldre pasienter innlagt med hoftebrudd på OUS, Ullevål </a:t>
            </a:r>
          </a:p>
          <a:p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7A56F02-43C4-440E-8391-2915814961A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Sammenlikne to perioder for å se om etterlevelsen av de nye rutinene var forbedret</a:t>
            </a:r>
          </a:p>
        </p:txBody>
      </p:sp>
    </p:spTree>
    <p:extLst>
      <p:ext uri="{BB962C8B-B14F-4D97-AF65-F5344CB8AC3E}">
        <p14:creationId xmlns:p14="http://schemas.microsoft.com/office/powerpoint/2010/main" val="177880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5E984E-38A9-44C8-85BF-44880B757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1143000"/>
          </a:xfrm>
        </p:spPr>
        <p:txBody>
          <a:bodyPr wrap="square" anchor="ctr">
            <a:normAutofit/>
          </a:bodyPr>
          <a:lstStyle/>
          <a:p>
            <a:r>
              <a:rPr lang="nb-NO" dirty="0"/>
              <a:t>Bakgrunn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8B072C2-FEFC-4CE4-95F7-95F737974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1628800"/>
            <a:ext cx="4172272" cy="4467200"/>
          </a:xfrm>
        </p:spPr>
        <p:txBody>
          <a:bodyPr wrap="square" anchor="t">
            <a:normAutofit/>
          </a:bodyPr>
          <a:lstStyle/>
          <a:p>
            <a:r>
              <a:rPr lang="nb-NO" dirty="0"/>
              <a:t>30% blir pleiepasienter</a:t>
            </a:r>
          </a:p>
          <a:p>
            <a:r>
              <a:rPr lang="nb-NO" dirty="0"/>
              <a:t>40% kan ikke gå uten hjelp ett år etter bruddet</a:t>
            </a:r>
          </a:p>
          <a:p>
            <a:r>
              <a:rPr lang="nb-NO" dirty="0"/>
              <a:t>50% får </a:t>
            </a:r>
            <a:r>
              <a:rPr lang="nb-NO" dirty="0" err="1"/>
              <a:t>delir</a:t>
            </a:r>
            <a:r>
              <a:rPr lang="nb-NO" dirty="0"/>
              <a:t> under innleggelsen</a:t>
            </a:r>
          </a:p>
          <a:p>
            <a:r>
              <a:rPr lang="nb-NO" dirty="0"/>
              <a:t>20-30% ettårs dødelighet</a:t>
            </a:r>
          </a:p>
          <a:p>
            <a:endParaRPr lang="nb-NO" dirty="0"/>
          </a:p>
        </p:txBody>
      </p:sp>
      <p:graphicFrame>
        <p:nvGraphicFramePr>
          <p:cNvPr id="6" name="Plassholder for innhold 2">
            <a:extLst>
              <a:ext uri="{FF2B5EF4-FFF2-40B4-BE49-F238E27FC236}">
                <a16:creationId xmlns:a16="http://schemas.microsoft.com/office/drawing/2014/main" id="{959FB985-6A6C-4D2C-9BC4-2096084E1A8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92043567"/>
              </p:ext>
            </p:extLst>
          </p:nvPr>
        </p:nvGraphicFramePr>
        <p:xfrm>
          <a:off x="4648200" y="1628800"/>
          <a:ext cx="4172272" cy="44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814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234AEF6-989D-433C-8649-DC5AB076F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Helsetilsynet 2011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4CF849E-58E9-4022-AED9-08266261A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467200"/>
          </a:xfrm>
        </p:spPr>
        <p:txBody>
          <a:bodyPr/>
          <a:lstStyle/>
          <a:p>
            <a:r>
              <a:rPr lang="nb-NO" dirty="0"/>
              <a:t>OUS behandler ikke hoftebruddpasientene godt nok! </a:t>
            </a:r>
          </a:p>
          <a:p>
            <a:endParaRPr lang="nb-NO" dirty="0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4878DD63-1753-4BC6-919D-F385DBDF9541}"/>
              </a:ext>
            </a:extLst>
          </p:cNvPr>
          <p:cNvSpPr txBox="1"/>
          <p:nvPr/>
        </p:nvSpPr>
        <p:spPr>
          <a:xfrm>
            <a:off x="4067944" y="2643200"/>
            <a:ext cx="4248472" cy="240065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nb-NO" sz="3000" dirty="0"/>
              <a:t>Ventetid til operasjon</a:t>
            </a:r>
          </a:p>
          <a:p>
            <a:r>
              <a:rPr lang="nb-NO" sz="3000" dirty="0" err="1"/>
              <a:t>Delirforebygging</a:t>
            </a:r>
            <a:endParaRPr lang="nb-NO" sz="3000" dirty="0"/>
          </a:p>
          <a:p>
            <a:r>
              <a:rPr lang="nb-NO" sz="3000" dirty="0"/>
              <a:t>Ernæring</a:t>
            </a:r>
          </a:p>
          <a:p>
            <a:r>
              <a:rPr lang="nb-NO" sz="3000" dirty="0"/>
              <a:t>Osteoporose</a:t>
            </a:r>
          </a:p>
          <a:p>
            <a:r>
              <a:rPr lang="nb-NO" sz="3000" dirty="0"/>
              <a:t>Legemiddelbruk</a:t>
            </a:r>
          </a:p>
        </p:txBody>
      </p:sp>
      <p:pic>
        <p:nvPicPr>
          <p:cNvPr id="6" name="Grafikk 5" descr="Tommel ned kontur">
            <a:extLst>
              <a:ext uri="{FF2B5EF4-FFF2-40B4-BE49-F238E27FC236}">
                <a16:creationId xmlns:a16="http://schemas.microsoft.com/office/drawing/2014/main" id="{46E7C63F-2110-4F0A-BC18-A302E9C49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9384" y="2659405"/>
            <a:ext cx="2568480" cy="256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57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288D2B44-AC11-4691-9ED5-6A51FA4B0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200" b="0" dirty="0"/>
              <a:t>Tiltak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19006EA1-50E6-4C2D-B78F-7CC24BD9A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b-NO" sz="3800" dirty="0"/>
          </a:p>
          <a:p>
            <a:r>
              <a:rPr lang="nb-NO" sz="3800" dirty="0"/>
              <a:t>Oppstart «fast-track» til hoftebrudd</a:t>
            </a:r>
          </a:p>
          <a:p>
            <a:r>
              <a:rPr lang="nb-NO" sz="3800" dirty="0"/>
              <a:t>2014</a:t>
            </a:r>
          </a:p>
        </p:txBody>
      </p:sp>
      <p:pic>
        <p:nvPicPr>
          <p:cNvPr id="7" name="Bilde 3" descr="Et bilde som inneholder innendørs, gulv, vegg, person&#10;&#10;Beskrivelse som er generert med svært høy visshet">
            <a:extLst>
              <a:ext uri="{FF2B5EF4-FFF2-40B4-BE49-F238E27FC236}">
                <a16:creationId xmlns:a16="http://schemas.microsoft.com/office/drawing/2014/main" id="{444DC743-D441-45B2-901C-92C48041C5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7" r="16174" b="-1"/>
          <a:stretch/>
        </p:blipFill>
        <p:spPr>
          <a:xfrm>
            <a:off x="3575050" y="273050"/>
            <a:ext cx="5399452" cy="5853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38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ssholder for innhold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0"/>
          <a:stretch/>
        </p:blipFill>
        <p:spPr>
          <a:xfrm>
            <a:off x="4838812" y="2060848"/>
            <a:ext cx="4054273" cy="3553069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FE1AA464-DA33-4963-90F3-397F61C01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Innleggelsesforløp for hoftebrudd </a:t>
            </a:r>
            <a:br>
              <a:rPr lang="nb-NO" dirty="0"/>
            </a:br>
            <a:r>
              <a:rPr lang="nb-NO" dirty="0"/>
              <a:t>fast-</a:t>
            </a:r>
            <a:r>
              <a:rPr lang="nb-NO" dirty="0" err="1"/>
              <a:t>track</a:t>
            </a:r>
            <a:endParaRPr lang="nb-NO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08E9455-E39C-4E84-93F0-019B434A57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6452726"/>
              </p:ext>
            </p:extLst>
          </p:nvPr>
        </p:nvGraphicFramePr>
        <p:xfrm>
          <a:off x="424499" y="1628800"/>
          <a:ext cx="4291517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11768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Standardisering av rutiner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715628"/>
              </p:ext>
            </p:extLst>
          </p:nvPr>
        </p:nvGraphicFramePr>
        <p:xfrm>
          <a:off x="1115616" y="1340768"/>
          <a:ext cx="9355595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k 5" descr="Skriveplate avkrysset kontur">
            <a:extLst>
              <a:ext uri="{FF2B5EF4-FFF2-40B4-BE49-F238E27FC236}">
                <a16:creationId xmlns:a16="http://schemas.microsoft.com/office/drawing/2014/main" id="{738C2058-FBFB-4C9A-A248-AFFFFEE69A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0424" y="2006536"/>
            <a:ext cx="2719168" cy="271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003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Ulemper med fast-track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 usikkert opplegg: Under 30% av hoftebruddene ble innlagt via fast-</a:t>
            </a:r>
            <a:r>
              <a:rPr lang="nb-NO" dirty="0" err="1"/>
              <a:t>track</a:t>
            </a:r>
            <a:endParaRPr lang="nb-NO" dirty="0"/>
          </a:p>
          <a:p>
            <a:r>
              <a:rPr lang="nb-NO" dirty="0"/>
              <a:t>Mange ulike tolkninger av forløpet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  <p:sp>
        <p:nvSpPr>
          <p:cNvPr id="5" name="Femkant 4"/>
          <p:cNvSpPr/>
          <p:nvPr/>
        </p:nvSpPr>
        <p:spPr>
          <a:xfrm>
            <a:off x="683568" y="3717032"/>
            <a:ext cx="6264696" cy="158417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800" dirty="0"/>
              <a:t>Likt forløp for alle pasienter med hoftebrudd! </a:t>
            </a:r>
          </a:p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760181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 Norsk">
  <a:themeElements>
    <a:clrScheme name="standard_no 1">
      <a:dk1>
        <a:srgbClr val="000000"/>
      </a:dk1>
      <a:lt1>
        <a:srgbClr val="FFFFFF"/>
      </a:lt1>
      <a:dk2>
        <a:srgbClr val="000000"/>
      </a:dk2>
      <a:lt2>
        <a:srgbClr val="BDBDBD"/>
      </a:lt2>
      <a:accent1>
        <a:srgbClr val="39A1FF"/>
      </a:accent1>
      <a:accent2>
        <a:srgbClr val="CC00A0"/>
      </a:accent2>
      <a:accent3>
        <a:srgbClr val="FFFFFF"/>
      </a:accent3>
      <a:accent4>
        <a:srgbClr val="000000"/>
      </a:accent4>
      <a:accent5>
        <a:srgbClr val="AECDFF"/>
      </a:accent5>
      <a:accent6>
        <a:srgbClr val="B90091"/>
      </a:accent6>
      <a:hlink>
        <a:srgbClr val="00BEB5"/>
      </a:hlink>
      <a:folHlink>
        <a:srgbClr val="B2B2B2"/>
      </a:folHlink>
    </a:clrScheme>
    <a:fontScheme name="standard_n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_no 1">
        <a:dk1>
          <a:srgbClr val="000000"/>
        </a:dk1>
        <a:lt1>
          <a:srgbClr val="FFFFFF"/>
        </a:lt1>
        <a:dk2>
          <a:srgbClr val="000000"/>
        </a:dk2>
        <a:lt2>
          <a:srgbClr val="BDBDBD"/>
        </a:lt2>
        <a:accent1>
          <a:srgbClr val="39A1FF"/>
        </a:accent1>
        <a:accent2>
          <a:srgbClr val="CC00A0"/>
        </a:accent2>
        <a:accent3>
          <a:srgbClr val="FFFFFF"/>
        </a:accent3>
        <a:accent4>
          <a:srgbClr val="000000"/>
        </a:accent4>
        <a:accent5>
          <a:srgbClr val="AECDFF"/>
        </a:accent5>
        <a:accent6>
          <a:srgbClr val="B90091"/>
        </a:accent6>
        <a:hlink>
          <a:srgbClr val="00BEB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_no 2">
        <a:dk1>
          <a:srgbClr val="BDBDBD"/>
        </a:dk1>
        <a:lt1>
          <a:srgbClr val="FFFFFF"/>
        </a:lt1>
        <a:dk2>
          <a:srgbClr val="000000"/>
        </a:dk2>
        <a:lt2>
          <a:srgbClr val="FFFFFF"/>
        </a:lt2>
        <a:accent1>
          <a:srgbClr val="39A1FF"/>
        </a:accent1>
        <a:accent2>
          <a:srgbClr val="CC00A0"/>
        </a:accent2>
        <a:accent3>
          <a:srgbClr val="AAAAAA"/>
        </a:accent3>
        <a:accent4>
          <a:srgbClr val="DADADA"/>
        </a:accent4>
        <a:accent5>
          <a:srgbClr val="AECDFF"/>
        </a:accent5>
        <a:accent6>
          <a:srgbClr val="B90091"/>
        </a:accent6>
        <a:hlink>
          <a:srgbClr val="00BEB5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Standard Norsk</Template>
  <TotalTime>3495</TotalTime>
  <Words>889</Words>
  <Application>Microsoft Office PowerPoint</Application>
  <PresentationFormat>Skjermfremvisning (4:3)</PresentationFormat>
  <Paragraphs>137</Paragraphs>
  <Slides>15</Slides>
  <Notes>15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20" baseType="lpstr">
      <vt:lpstr>Blackadder ITC</vt:lpstr>
      <vt:lpstr>Bradley Hand ITC</vt:lpstr>
      <vt:lpstr>Calibri</vt:lpstr>
      <vt:lpstr>Wingdings</vt:lpstr>
      <vt:lpstr>Standard Norsk</vt:lpstr>
      <vt:lpstr>Kan vi noen gang bli tilfreds med kvalitetsforbedring? </vt:lpstr>
      <vt:lpstr>Implementering av pasientforløp til hoftebrudd - har vi fått til det vi sa vi skulle?</vt:lpstr>
      <vt:lpstr>Masteroppgaven</vt:lpstr>
      <vt:lpstr>Bakgrunn</vt:lpstr>
      <vt:lpstr>Helsetilsynet 2011</vt:lpstr>
      <vt:lpstr>Tiltak</vt:lpstr>
      <vt:lpstr>Innleggelsesforløp for hoftebrudd  fast-track</vt:lpstr>
      <vt:lpstr>Standardisering av rutiner</vt:lpstr>
      <vt:lpstr>Ulemper med fast-track</vt:lpstr>
      <vt:lpstr>Ulemper med fast-track</vt:lpstr>
      <vt:lpstr>Ortogeriatri til hoftebrudd starter i 2018</vt:lpstr>
      <vt:lpstr>Hvor er vi nå?</vt:lpstr>
      <vt:lpstr>Hovedfunn masteroppgave</vt:lpstr>
      <vt:lpstr>Kvalitetsforbedringsarbeid </vt:lpstr>
      <vt:lpstr>PowerPoint-presentasjon</vt:lpstr>
    </vt:vector>
  </TitlesOfParts>
  <Company>Oslo universitetssykehus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Ingvild Hestnes</dc:creator>
  <cp:lastModifiedBy>edeba</cp:lastModifiedBy>
  <cp:revision>165</cp:revision>
  <cp:lastPrinted>2021-04-21T05:33:38Z</cp:lastPrinted>
  <dcterms:created xsi:type="dcterms:W3CDTF">2018-04-03T11:46:28Z</dcterms:created>
  <dcterms:modified xsi:type="dcterms:W3CDTF">2021-04-21T11:43:22Z</dcterms:modified>
</cp:coreProperties>
</file>