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0" r:id="rId5"/>
    <p:sldId id="271" r:id="rId6"/>
    <p:sldId id="265" r:id="rId7"/>
    <p:sldId id="272" r:id="rId8"/>
    <p:sldId id="273" r:id="rId9"/>
    <p:sldId id="274" r:id="rId10"/>
    <p:sldId id="258" r:id="rId11"/>
    <p:sldId id="259" r:id="rId12"/>
    <p:sldId id="260" r:id="rId13"/>
    <p:sldId id="266" r:id="rId14"/>
    <p:sldId id="261" r:id="rId15"/>
    <p:sldId id="262" r:id="rId16"/>
    <p:sldId id="264" r:id="rId17"/>
    <p:sldId id="267" r:id="rId18"/>
    <p:sldId id="269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83487" autoAdjust="0"/>
  </p:normalViewPr>
  <p:slideViewPr>
    <p:cSldViewPr snapToGrid="0">
      <p:cViewPr varScale="1">
        <p:scale>
          <a:sx n="71" d="100"/>
          <a:sy n="71" d="100"/>
        </p:scale>
        <p:origin x="109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FEAF1-DA2A-430A-AE73-77904D1115C7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5B19C-E7C1-4B67-B01B-81D77F5DE6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09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Samhandlings prosjekt mellom spesialist og kommune helsetjenesten startet i 2017 </a:t>
            </a:r>
          </a:p>
          <a:p>
            <a:endParaRPr lang="nb-NO" dirty="0"/>
          </a:p>
          <a:p>
            <a:r>
              <a:rPr lang="nb-NO" dirty="0"/>
              <a:t>Utvikling av tjenestemodell for samhandling mellom spesialist og kommunehelsetjeneste</a:t>
            </a:r>
          </a:p>
          <a:p>
            <a:endParaRPr lang="nb-NO" dirty="0"/>
          </a:p>
          <a:p>
            <a:r>
              <a:rPr lang="nb-NO" dirty="0"/>
              <a:t>Hjemme behandling av pasienter med behov for langtids intravenøs behandling </a:t>
            </a:r>
          </a:p>
          <a:p>
            <a:endParaRPr lang="nb-NO" dirty="0"/>
          </a:p>
          <a:p>
            <a:r>
              <a:rPr lang="nb-NO" dirty="0"/>
              <a:t>Forskning: Forskning;</a:t>
            </a:r>
            <a:r>
              <a:rPr lang="nb-NO" baseline="0" dirty="0"/>
              <a:t> kvalitativ forskning ved Sintef, kvantitativ forskning ved samling av data ut 2022 med god kjenning fra REK. PHD koblet til prosjektet. </a:t>
            </a:r>
          </a:p>
          <a:p>
            <a:r>
              <a:rPr lang="nb-NO" baseline="0" dirty="0"/>
              <a:t>Har fått resultater fra for og hovedprosjekt fra </a:t>
            </a:r>
            <a:r>
              <a:rPr lang="nb-NO" baseline="0" dirty="0" err="1"/>
              <a:t>sintef</a:t>
            </a:r>
            <a:r>
              <a:rPr lang="nb-NO" baseline="0" dirty="0"/>
              <a:t> </a:t>
            </a:r>
            <a:endParaRPr lang="nb-NO" dirty="0"/>
          </a:p>
          <a:p>
            <a:endParaRPr lang="nb-NO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73CD-6E14-4FCC-90E6-11689C73F347}" type="slidenum">
              <a:rPr lang="nb-NO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5299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Judith Marie </a:t>
            </a:r>
            <a:r>
              <a:rPr lang="en-US" dirty="0" err="1"/>
              <a:t>bor</a:t>
            </a:r>
            <a:r>
              <a:rPr lang="en-US" dirty="0"/>
              <a:t> på </a:t>
            </a:r>
            <a:r>
              <a:rPr lang="en-US" dirty="0" err="1"/>
              <a:t>Smøla</a:t>
            </a:r>
            <a:r>
              <a:rPr lang="en-US" dirty="0"/>
              <a:t> og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antibiotikabehandling</a:t>
            </a:r>
            <a:endParaRPr lang="nb-NO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73CD-6E14-4FCC-90E6-11689C73F347}" type="slidenum">
              <a:rPr lang="nb-NO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74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73CD-6E14-4FCC-90E6-11689C73F347}" type="slidenum">
              <a:rPr lang="nb-NO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28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Det store </a:t>
            </a:r>
            <a:r>
              <a:rPr lang="en-US" dirty="0" err="1">
                <a:cs typeface="Calibri"/>
              </a:rPr>
              <a:t>bildet</a:t>
            </a:r>
            <a:r>
              <a:rPr lang="en-US" dirty="0">
                <a:cs typeface="Calibri"/>
              </a:rPr>
              <a:t> – </a:t>
            </a:r>
            <a:r>
              <a:rPr lang="en-US" dirty="0" err="1">
                <a:cs typeface="Calibri"/>
              </a:rPr>
              <a:t>fremtidens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helsetjeneste</a:t>
            </a:r>
            <a:r>
              <a:rPr lang="en-US" dirty="0">
                <a:cs typeface="Calibri"/>
              </a:rPr>
              <a:t> . Dette er en del av det! </a:t>
            </a:r>
          </a:p>
          <a:p>
            <a:r>
              <a:rPr lang="en-US" dirty="0">
                <a:cs typeface="Calibri"/>
              </a:rPr>
              <a:t>Det </a:t>
            </a:r>
            <a:r>
              <a:rPr lang="en-US" dirty="0" err="1">
                <a:cs typeface="Calibri"/>
              </a:rPr>
              <a:t>personlige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bildet</a:t>
            </a:r>
            <a:r>
              <a:rPr lang="en-US" dirty="0">
                <a:cs typeface="Calibri"/>
              </a:rPr>
              <a:t>: Tonny 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73CD-6E14-4FCC-90E6-11689C73F347}" type="slidenum">
              <a:rPr lang="nb-NO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0967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</a:t>
            </a:r>
            <a:endParaRPr lang="en-US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A73CD-6E14-4FCC-90E6-11689C73F347}" type="slidenum">
              <a:rPr lang="nb-NO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142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Pasienten</a:t>
            </a:r>
            <a:r>
              <a:rPr lang="nb-NO" baseline="0" dirty="0"/>
              <a:t> skal være like trygg hjemme som på sykehus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5B19C-E7C1-4B67-B01B-81D77F5DE65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889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912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303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43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23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420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155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894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591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409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720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227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5000"/>
                <a:lumOff val="75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5C3DE-B651-41BB-A091-CFD8C862C3ED}" type="datetimeFigureOut">
              <a:rPr lang="nb-NO" smtClean="0"/>
              <a:t>20.04.2021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22D5-2CF8-480D-A2DE-153B2260F8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15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K1THrzyZp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gkxj6gD-X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4" descr="Et bilde som inneholder tekst, hånd&#10;&#10;Automatisk generert beskrivelse">
            <a:extLst>
              <a:ext uri="{FF2B5EF4-FFF2-40B4-BE49-F238E27FC236}">
                <a16:creationId xmlns:a16="http://schemas.microsoft.com/office/drawing/2014/main" id="{C7F08D5C-ED1E-41F6-9860-8FDD6CC820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273" r="-173" b="-202"/>
          <a:stretch/>
        </p:blipFill>
        <p:spPr>
          <a:xfrm>
            <a:off x="4298849" y="-402558"/>
            <a:ext cx="7893182" cy="7264726"/>
          </a:xfrm>
          <a:prstGeom prst="rect">
            <a:avLst/>
          </a:prstGeom>
        </p:spPr>
      </p:pic>
      <p:pic>
        <p:nvPicPr>
          <p:cNvPr id="4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6F7ABA6C-3D9B-49A3-B47E-961CAB8CF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69" y="4731702"/>
            <a:ext cx="2979643" cy="822351"/>
          </a:xfrm>
          <a:prstGeom prst="rect">
            <a:avLst/>
          </a:prstGeom>
        </p:spPr>
      </p:pic>
      <p:pic>
        <p:nvPicPr>
          <p:cNvPr id="8" name="Bilde 5">
            <a:extLst>
              <a:ext uri="{FF2B5EF4-FFF2-40B4-BE49-F238E27FC236}">
                <a16:creationId xmlns:a16="http://schemas.microsoft.com/office/drawing/2014/main" id="{A0064A96-B719-4EBB-BDF9-F5C2A7035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40" y="432138"/>
            <a:ext cx="4682457" cy="586100"/>
          </a:xfrm>
          <a:prstGeom prst="rect">
            <a:avLst/>
          </a:prstGeom>
        </p:spPr>
      </p:pic>
      <p:pic>
        <p:nvPicPr>
          <p:cNvPr id="10" name="Bilde 6">
            <a:extLst>
              <a:ext uri="{FF2B5EF4-FFF2-40B4-BE49-F238E27FC236}">
                <a16:creationId xmlns:a16="http://schemas.microsoft.com/office/drawing/2014/main" id="{BD31D454-9790-444B-AAB4-434176446F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" t="23202" r="-13469" b="26549"/>
          <a:stretch/>
        </p:blipFill>
        <p:spPr>
          <a:xfrm>
            <a:off x="203071" y="3666544"/>
            <a:ext cx="4729220" cy="974940"/>
          </a:xfrm>
          <a:prstGeom prst="rect">
            <a:avLst/>
          </a:prstGeom>
        </p:spPr>
      </p:pic>
      <p:pic>
        <p:nvPicPr>
          <p:cNvPr id="2" name="Bilde 2">
            <a:extLst>
              <a:ext uri="{FF2B5EF4-FFF2-40B4-BE49-F238E27FC236}">
                <a16:creationId xmlns:a16="http://schemas.microsoft.com/office/drawing/2014/main" id="{EB08CBCA-D260-477C-A658-1877173F2F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24" y="2472068"/>
            <a:ext cx="2318658" cy="1029425"/>
          </a:xfrm>
          <a:prstGeom prst="rect">
            <a:avLst/>
          </a:prstGeom>
        </p:spPr>
      </p:pic>
      <p:pic>
        <p:nvPicPr>
          <p:cNvPr id="3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1C23E787-2AA3-4161-B86C-C9E867B83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721" y="1232010"/>
            <a:ext cx="3842657" cy="1082874"/>
          </a:xfrm>
          <a:prstGeom prst="rect">
            <a:avLst/>
          </a:prstGeom>
        </p:spPr>
      </p:pic>
      <p:pic>
        <p:nvPicPr>
          <p:cNvPr id="5" name="Bilde 5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581186E5-2A81-45A8-8A84-1F67E1CB38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146" y="5815543"/>
            <a:ext cx="2253343" cy="44897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FB02B58-75B6-48F8-9DC5-74492D9824C7}"/>
              </a:ext>
            </a:extLst>
          </p:cNvPr>
          <p:cNvSpPr txBox="1"/>
          <p:nvPr/>
        </p:nvSpPr>
        <p:spPr>
          <a:xfrm>
            <a:off x="7104184" y="5230887"/>
            <a:ext cx="395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solidFill>
                  <a:schemeClr val="bg1"/>
                </a:solidFill>
              </a:rPr>
              <a:t>Hjemmesykehus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1171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Standard utstyr 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b-NO" sz="2000" dirty="0"/>
              <a:t>Venøs tilgang </a:t>
            </a:r>
          </a:p>
          <a:p>
            <a:pPr marL="914400" lvl="2" indent="0">
              <a:buNone/>
            </a:pPr>
            <a:r>
              <a:rPr lang="nb-NO" dirty="0"/>
              <a:t>- </a:t>
            </a:r>
            <a:r>
              <a:rPr lang="nb-NO" dirty="0" err="1"/>
              <a:t>Picc</a:t>
            </a:r>
            <a:r>
              <a:rPr lang="nb-NO" dirty="0"/>
              <a:t>-line er foretrukket venøs tilgang. Valgt etter gode erfaringer fra Sørlandet sykehus og Lillehammer</a:t>
            </a:r>
          </a:p>
          <a:p>
            <a:pPr marL="0" indent="0">
              <a:buNone/>
            </a:pPr>
            <a:r>
              <a:rPr lang="nb-NO" sz="2000" dirty="0"/>
              <a:t>	- CVK i armen som ikke er sydd fast </a:t>
            </a:r>
          </a:p>
          <a:p>
            <a:pPr marL="0" indent="0">
              <a:buNone/>
            </a:pPr>
            <a:r>
              <a:rPr lang="nb-NO" sz="2000" dirty="0"/>
              <a:t>	- Behandles som CVK </a:t>
            </a:r>
          </a:p>
          <a:p>
            <a:endParaRPr lang="nb-NO" sz="2000" dirty="0"/>
          </a:p>
          <a:p>
            <a:r>
              <a:rPr lang="nb-NO" sz="2000" dirty="0" err="1"/>
              <a:t>Innfusjonspumpe</a:t>
            </a:r>
            <a:r>
              <a:rPr lang="nb-NO" sz="2000" dirty="0"/>
              <a:t> </a:t>
            </a:r>
          </a:p>
          <a:p>
            <a:pPr marL="0" indent="0">
              <a:buNone/>
            </a:pPr>
            <a:r>
              <a:rPr lang="nb-NO" sz="2000" dirty="0"/>
              <a:t>	- </a:t>
            </a:r>
            <a:r>
              <a:rPr lang="nb-NO" sz="2000" dirty="0" err="1"/>
              <a:t>Cadd</a:t>
            </a:r>
            <a:r>
              <a:rPr lang="nb-NO" sz="2000" dirty="0"/>
              <a:t> solis VIP (Bruker vennlig)</a:t>
            </a:r>
          </a:p>
          <a:p>
            <a:pPr marL="457200" lvl="1" indent="0">
              <a:buNone/>
            </a:pPr>
            <a:r>
              <a:rPr lang="nb-NO" sz="2000" dirty="0"/>
              <a:t>	- Behandlings parameter (antall doser i døgnet, volum, tid, </a:t>
            </a:r>
            <a:r>
              <a:rPr lang="nb-NO" sz="2000" dirty="0" err="1"/>
              <a:t>kvo</a:t>
            </a:r>
            <a:r>
              <a:rPr lang="nb-NO" sz="2000" dirty="0"/>
              <a:t>)  stilles inn på sykehus, kan 	   endres i hjemmet ved behov </a:t>
            </a:r>
          </a:p>
          <a:p>
            <a:pPr marL="457200" lvl="1" indent="0">
              <a:buNone/>
            </a:pPr>
            <a:r>
              <a:rPr lang="nb-NO" sz="2000" dirty="0"/>
              <a:t>	- Medikament pose/kassett skiftes ved behov, som oftest en gang i døgnet</a:t>
            </a:r>
          </a:p>
          <a:p>
            <a:pPr marL="0" indent="0">
              <a:buNone/>
            </a:pPr>
            <a:r>
              <a:rPr lang="nb-NO" sz="2000" dirty="0"/>
              <a:t>	- Ved </a:t>
            </a:r>
            <a:r>
              <a:rPr lang="nb-NO" sz="2000" dirty="0" err="1"/>
              <a:t>oklusjons</a:t>
            </a:r>
            <a:r>
              <a:rPr lang="nb-NO" sz="2000" dirty="0"/>
              <a:t> alarm kan pasienten selv rette ut slangen og pumpen går tilbake til normal 	   drift automatisk.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3544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 på sykehuset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 dirty="0"/>
              <a:t>Sykepleier/lege: </a:t>
            </a:r>
          </a:p>
          <a:p>
            <a:pPr marL="0" indent="0">
              <a:buNone/>
            </a:pPr>
            <a:r>
              <a:rPr lang="nb-NO" dirty="0"/>
              <a:t>	- Identifisere aktuelle pasienter</a:t>
            </a:r>
          </a:p>
          <a:p>
            <a:pPr marL="0" indent="0">
              <a:buNone/>
            </a:pPr>
            <a:r>
              <a:rPr lang="nb-NO" dirty="0"/>
              <a:t>	- Starte intravenøsbehandling med infusjons pumpe</a:t>
            </a:r>
          </a:p>
          <a:p>
            <a:pPr marL="0" indent="0">
              <a:buNone/>
            </a:pPr>
            <a:r>
              <a:rPr lang="nb-NO" dirty="0"/>
              <a:t>	- Gi opplæring til pasient (og pårørende)</a:t>
            </a:r>
          </a:p>
          <a:p>
            <a:pPr marL="0" indent="0">
              <a:buNone/>
            </a:pPr>
            <a:r>
              <a:rPr lang="nb-NO" dirty="0"/>
              <a:t>	- Utarbeide behandlingsplan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Sykehusapotek: </a:t>
            </a:r>
          </a:p>
          <a:p>
            <a:pPr marL="0" indent="0">
              <a:buNone/>
            </a:pPr>
            <a:r>
              <a:rPr lang="nb-NO" dirty="0"/>
              <a:t>	- Er valgt antibiotika egnet?</a:t>
            </a:r>
          </a:p>
          <a:p>
            <a:pPr marL="0" indent="0">
              <a:buNone/>
            </a:pPr>
            <a:r>
              <a:rPr lang="nb-NO" dirty="0"/>
              <a:t>	- Sykehus apoteket blander og leverer døgndoser med medikamenter, dette øker 	holdbarheten.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Anestesi: </a:t>
            </a:r>
          </a:p>
          <a:p>
            <a:pPr marL="457200" lvl="1" indent="0">
              <a:buNone/>
            </a:pPr>
            <a:r>
              <a:rPr lang="nb-NO" dirty="0"/>
              <a:t>	-Anlegge venøs tilgang (</a:t>
            </a:r>
            <a:r>
              <a:rPr lang="nb-NO" dirty="0" err="1"/>
              <a:t>picc</a:t>
            </a:r>
            <a:r>
              <a:rPr lang="nb-NO" dirty="0"/>
              <a:t>-line, </a:t>
            </a:r>
            <a:r>
              <a:rPr lang="nb-NO" dirty="0" err="1"/>
              <a:t>evt</a:t>
            </a:r>
            <a:r>
              <a:rPr lang="nb-NO" dirty="0"/>
              <a:t> annen)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0184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 for hjemmetjeneste og poliklinikk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«Sykehuset utenfor sykehuset»</a:t>
            </a:r>
          </a:p>
          <a:p>
            <a:r>
              <a:rPr lang="nb-NO" dirty="0"/>
              <a:t>Vurderer pasientens evne til å utføre ulike handlinger knyttet til 		   hjemmesykehus. Gjentar opplæring og veileder ved behov </a:t>
            </a:r>
          </a:p>
          <a:p>
            <a:r>
              <a:rPr lang="nb-NO" dirty="0"/>
              <a:t>Har behandlingsplan som arbeidsdokument, og følger opp endringer i den</a:t>
            </a:r>
          </a:p>
          <a:p>
            <a:r>
              <a:rPr lang="nb-NO" dirty="0"/>
              <a:t>Henter medikamenter og leverer til pasienten </a:t>
            </a:r>
          </a:p>
          <a:p>
            <a:r>
              <a:rPr lang="nb-NO" dirty="0"/>
              <a:t>Vurderer pasientens helsetilstand med støtte av NEWS og klinisk kompetanse</a:t>
            </a:r>
          </a:p>
          <a:p>
            <a:r>
              <a:rPr lang="nb-NO" dirty="0"/>
              <a:t>Tar ordinerte blodprøver som er planlagte og ved behov. </a:t>
            </a:r>
          </a:p>
          <a:p>
            <a:r>
              <a:rPr lang="nb-NO" dirty="0"/>
              <a:t>Dokumenterer i journal (nasjonal standard for e-melding) </a:t>
            </a:r>
          </a:p>
          <a:p>
            <a:r>
              <a:rPr lang="nb-NO" dirty="0"/>
              <a:t>Samarbeider med pasientansvarlig lege ved behov.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2979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 for hjemmetjeneste og poliklinikk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nb-NO" dirty="0"/>
              <a:t>Fortsetter opplæring, veiledning og støtte ved behov. </a:t>
            </a:r>
          </a:p>
          <a:p>
            <a:r>
              <a:rPr lang="nb-NO" dirty="0"/>
              <a:t>Skifte av slangesett. Hver tredje dag. </a:t>
            </a:r>
          </a:p>
          <a:p>
            <a:r>
              <a:rPr lang="nb-NO" dirty="0"/>
              <a:t>Stell av </a:t>
            </a:r>
            <a:r>
              <a:rPr lang="nb-NO" dirty="0" err="1"/>
              <a:t>picc</a:t>
            </a:r>
            <a:r>
              <a:rPr lang="nb-NO" dirty="0"/>
              <a:t>-line. Hver sjuende dag. </a:t>
            </a:r>
          </a:p>
          <a:p>
            <a:r>
              <a:rPr lang="nb-NO" dirty="0"/>
              <a:t>Vurdering av helsetilstand ved hjelp av  NEWS og klinisk kompetanse, etter behandlingsplan. OBS sepsis, har åpen innleggelse. </a:t>
            </a:r>
          </a:p>
          <a:p>
            <a:r>
              <a:rPr lang="nb-NO" dirty="0"/>
              <a:t>Er ellers tilgjengelig for pasienten og lege. Kontaktes via trygghetsalarm eller telefon til alarmsentralen.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1180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Veien videre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Ansatt to sykepleiere deltid </a:t>
            </a:r>
            <a:r>
              <a:rPr lang="nb-NO"/>
              <a:t>– ansvar </a:t>
            </a:r>
            <a:r>
              <a:rPr lang="nb-NO" dirty="0"/>
              <a:t>for </a:t>
            </a:r>
            <a:r>
              <a:rPr lang="nb-NO" dirty="0" err="1"/>
              <a:t>bredding</a:t>
            </a:r>
            <a:r>
              <a:rPr lang="nb-NO" dirty="0"/>
              <a:t> </a:t>
            </a:r>
          </a:p>
          <a:p>
            <a:r>
              <a:rPr lang="nb-NO" dirty="0"/>
              <a:t>Poliklinikk for hjemmesykehus opprettes ved alle sykehus </a:t>
            </a:r>
          </a:p>
          <a:p>
            <a:r>
              <a:rPr lang="nb-NO" dirty="0"/>
              <a:t>Skal bli en del av behandlings tilbudet ved alle sykehus i Helse Møre og Romsdal (HMR)</a:t>
            </a:r>
          </a:p>
          <a:p>
            <a:r>
              <a:rPr lang="nb-NO" dirty="0"/>
              <a:t>Alle kommuner tilhørende HMR følger opp «sine» pasienter </a:t>
            </a:r>
          </a:p>
          <a:p>
            <a:r>
              <a:rPr lang="nb-NO" dirty="0"/>
              <a:t>Opplærings og undervisnings pakker </a:t>
            </a:r>
          </a:p>
          <a:p>
            <a:r>
              <a:rPr lang="nb-NO" dirty="0"/>
              <a:t>Trenger både ildsjeler og et robust system </a:t>
            </a:r>
          </a:p>
          <a:p>
            <a:r>
              <a:rPr lang="nb-NO" dirty="0"/>
              <a:t>Digitalavstandsoppfølging og velferdsteknologi – bygge på erfaringer fra pandemi </a:t>
            </a:r>
          </a:p>
        </p:txBody>
      </p:sp>
    </p:spTree>
    <p:extLst>
      <p:ext uri="{BB962C8B-B14F-4D97-AF65-F5344CB8AC3E}">
        <p14:creationId xmlns:p14="http://schemas.microsoft.com/office/powerpoint/2010/main" val="1557544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5137" y="2886257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Takk for oppmerksomheten </a:t>
            </a:r>
          </a:p>
        </p:txBody>
      </p:sp>
    </p:spTree>
    <p:extLst>
      <p:ext uri="{BB962C8B-B14F-4D97-AF65-F5344CB8AC3E}">
        <p14:creationId xmlns:p14="http://schemas.microsoft.com/office/powerpoint/2010/main" val="2441531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utendørs, person, snø, jakke&#10;&#10;Automatisk generert beskrivelse">
            <a:extLst>
              <a:ext uri="{FF2B5EF4-FFF2-40B4-BE49-F238E27FC236}">
                <a16:creationId xmlns:a16="http://schemas.microsoft.com/office/drawing/2014/main" id="{50183430-F140-454A-AC1B-9B216A1AB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00"/>
          <a:stretch/>
        </p:blipFill>
        <p:spPr>
          <a:xfrm>
            <a:off x="-211667" y="2441"/>
            <a:ext cx="7875523" cy="685419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E95FDA4-D5EC-4E02-BB44-1B3FA2D4993A}"/>
              </a:ext>
            </a:extLst>
          </p:cNvPr>
          <p:cNvSpPr txBox="1"/>
          <p:nvPr/>
        </p:nvSpPr>
        <p:spPr>
          <a:xfrm>
            <a:off x="8501506" y="1366860"/>
            <a:ext cx="3690494" cy="37755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cs typeface="Calibri"/>
            </a:endParaRPr>
          </a:p>
          <a:p>
            <a:r>
              <a:rPr lang="en-US" sz="3200" dirty="0">
                <a:ea typeface="+mn-lt"/>
                <a:cs typeface="+mn-lt"/>
              </a:rPr>
              <a:t>Det beste med hjemmesykehus er å slippe å være på sykehus, men få behandlingen hjemme </a:t>
            </a:r>
            <a:endParaRPr lang="en-US" sz="3200" dirty="0">
              <a:cs typeface="Calibri" panose="020F0502020204030204"/>
            </a:endParaRPr>
          </a:p>
          <a:p>
            <a:endParaRPr lang="en-US" sz="1400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cs typeface="Calibri" panose="020F0502020204030204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3D1E1E6-0A4B-4823-BE0F-57F16B769B0D}"/>
              </a:ext>
            </a:extLst>
          </p:cNvPr>
          <p:cNvSpPr txBox="1"/>
          <p:nvPr/>
        </p:nvSpPr>
        <p:spPr>
          <a:xfrm>
            <a:off x="9446607" y="4880757"/>
            <a:ext cx="3079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</a:rPr>
              <a:t>Judith på Smøla</a:t>
            </a:r>
            <a:endParaRPr lang="nb-NO" sz="1400" dirty="0"/>
          </a:p>
        </p:txBody>
      </p:sp>
      <p:pic>
        <p:nvPicPr>
          <p:cNvPr id="9" name="Grafikk 8" descr="Åpent anførselstegn med heldekkende fyll">
            <a:extLst>
              <a:ext uri="{FF2B5EF4-FFF2-40B4-BE49-F238E27FC236}">
                <a16:creationId xmlns:a16="http://schemas.microsoft.com/office/drawing/2014/main" id="{A53675EF-1AB3-4552-9A09-872F664D8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3382" y="1366860"/>
            <a:ext cx="914400" cy="914400"/>
          </a:xfrm>
          <a:prstGeom prst="rect">
            <a:avLst/>
          </a:prstGeom>
        </p:spPr>
      </p:pic>
      <p:pic>
        <p:nvPicPr>
          <p:cNvPr id="10" name="Grafikk 9" descr="Åpent anførselstegn med heldekkende fyll">
            <a:extLst>
              <a:ext uri="{FF2B5EF4-FFF2-40B4-BE49-F238E27FC236}">
                <a16:creationId xmlns:a16="http://schemas.microsoft.com/office/drawing/2014/main" id="{CEF1643E-5252-4D1F-A0AF-2F4CE66F5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889553" y="39407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2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opplever pasientene?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Unngår langvarig isolasjon på sykehus</a:t>
            </a:r>
          </a:p>
          <a:p>
            <a:r>
              <a:rPr lang="nb-NO" dirty="0"/>
              <a:t>Føler seg bedre når de får være hjemme </a:t>
            </a:r>
          </a:p>
          <a:p>
            <a:r>
              <a:rPr lang="nb-NO" dirty="0"/>
              <a:t>Mer aktive, spiser og sover bedre (hverdagsrehabilitering) </a:t>
            </a:r>
          </a:p>
          <a:p>
            <a:r>
              <a:rPr lang="nb-NO" dirty="0"/>
              <a:t>Kan gå på arbeid og skole</a:t>
            </a:r>
          </a:p>
        </p:txBody>
      </p:sp>
    </p:spTree>
    <p:extLst>
      <p:ext uri="{BB962C8B-B14F-4D97-AF65-F5344CB8AC3E}">
        <p14:creationId xmlns:p14="http://schemas.microsoft.com/office/powerpoint/2010/main" val="2665729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2" descr="Et bilde som inneholder utendørs, person, snø, jakke&#10;&#10;Automatisk generert beskrivelse">
            <a:extLst>
              <a:ext uri="{FF2B5EF4-FFF2-40B4-BE49-F238E27FC236}">
                <a16:creationId xmlns:a16="http://schemas.microsoft.com/office/drawing/2014/main" id="{2E02ED1B-7FD4-4530-9B33-9E1E3174F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00"/>
          <a:stretch/>
        </p:blipFill>
        <p:spPr>
          <a:xfrm>
            <a:off x="4313428" y="3802"/>
            <a:ext cx="7875523" cy="685419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AE0C386-F16D-4F5B-82E8-CD72E659EDB7}"/>
              </a:ext>
            </a:extLst>
          </p:cNvPr>
          <p:cNvSpPr txBox="1"/>
          <p:nvPr/>
        </p:nvSpPr>
        <p:spPr>
          <a:xfrm>
            <a:off x="649624" y="1383358"/>
            <a:ext cx="3690494" cy="37755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 dirty="0">
              <a:cs typeface="Calibri"/>
            </a:endParaRPr>
          </a:p>
          <a:p>
            <a:r>
              <a:rPr lang="nb-NO" sz="3200" dirty="0"/>
              <a:t>Jeg føler meg trygg fordi oppfølgingen fra både sykehus og hjemmesykepleien er så god. Anbefaler andre å prøve dette også</a:t>
            </a:r>
            <a:endParaRPr lang="nb-NO" sz="1400" dirty="0"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cs typeface="Calibri" panose="020F0502020204030204"/>
            </a:endParaRPr>
          </a:p>
        </p:txBody>
      </p:sp>
      <p:pic>
        <p:nvPicPr>
          <p:cNvPr id="20" name="Grafikk 19" descr="Åpent anførselstegn med heldekkende fyll">
            <a:extLst>
              <a:ext uri="{FF2B5EF4-FFF2-40B4-BE49-F238E27FC236}">
                <a16:creationId xmlns:a16="http://schemas.microsoft.com/office/drawing/2014/main" id="{D1BE5697-DA09-4630-9DFC-C4406F566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6957" y="1383358"/>
            <a:ext cx="914400" cy="914400"/>
          </a:xfrm>
          <a:prstGeom prst="rect">
            <a:avLst/>
          </a:prstGeom>
        </p:spPr>
      </p:pic>
      <p:pic>
        <p:nvPicPr>
          <p:cNvPr id="22" name="Grafikk 21" descr="Åpent anførselstegn med heldekkende fyll">
            <a:extLst>
              <a:ext uri="{FF2B5EF4-FFF2-40B4-BE49-F238E27FC236}">
                <a16:creationId xmlns:a16="http://schemas.microsoft.com/office/drawing/2014/main" id="{90A4621A-2182-4CF4-9CBD-E655CA1A5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415251" y="4496143"/>
            <a:ext cx="914400" cy="914400"/>
          </a:xfrm>
          <a:prstGeom prst="rect">
            <a:avLst/>
          </a:prstGeom>
        </p:spPr>
      </p:pic>
      <p:sp>
        <p:nvSpPr>
          <p:cNvPr id="24" name="TekstSylinder 23">
            <a:extLst>
              <a:ext uri="{FF2B5EF4-FFF2-40B4-BE49-F238E27FC236}">
                <a16:creationId xmlns:a16="http://schemas.microsoft.com/office/drawing/2014/main" id="{4FBF4C3E-6878-4458-A1FD-20E67FF10028}"/>
              </a:ext>
            </a:extLst>
          </p:cNvPr>
          <p:cNvSpPr txBox="1"/>
          <p:nvPr/>
        </p:nvSpPr>
        <p:spPr>
          <a:xfrm>
            <a:off x="1260274" y="5349441"/>
            <a:ext cx="3079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</a:rPr>
              <a:t>Judith på Smøla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14635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6DA6BA-8D6C-4084-B7B5-98D1E9FD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cs typeface="Calibri Light"/>
              </a:rPr>
              <a:t>Hva er viktig for deg?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F80683F-E56B-4B64-B987-92006342E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dirty="0">
                <a:ea typeface="+mn-lt"/>
                <a:cs typeface="+mn-lt"/>
              </a:rPr>
              <a:t>Tenk deg at du får en infeksjon i kroppen som må behandles med antibiotika i 10 uker.</a:t>
            </a:r>
          </a:p>
          <a:p>
            <a:pPr marL="0" indent="0">
              <a:buNone/>
            </a:pPr>
            <a:r>
              <a:rPr lang="nb-NO" dirty="0">
                <a:ea typeface="+mn-lt"/>
                <a:cs typeface="+mn-lt"/>
              </a:rPr>
              <a:t>Du får valget mellom å ligge på sykehuset å få behandling eller å få tilsvarende behandling hjemme, hva velger du? </a:t>
            </a:r>
          </a:p>
          <a:p>
            <a:pPr marL="0" indent="0">
              <a:buNone/>
            </a:pPr>
            <a:r>
              <a:rPr lang="nb-NO" dirty="0">
                <a:ea typeface="+mn-lt"/>
                <a:cs typeface="+mn-lt"/>
                <a:hlinkClick r:id="rId3"/>
              </a:rPr>
              <a:t>Tonny</a:t>
            </a:r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pic>
        <p:nvPicPr>
          <p:cNvPr id="1026" name="Bilde 5">
            <a:extLst>
              <a:ext uri="{FF2B5EF4-FFF2-40B4-BE49-F238E27FC236}">
                <a16:creationId xmlns:a16="http://schemas.microsoft.com/office/drawing/2014/main" id="{6DA9E4F3-D59F-4423-805E-9A8CE372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79945"/>
            <a:ext cx="561181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84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C1B239-4B9A-4FB6-892B-B67F2B3F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cs typeface="Calibri Light"/>
              </a:rPr>
              <a:t>Hva er </a:t>
            </a:r>
            <a:r>
              <a:rPr lang="nb-NO" dirty="0" err="1">
                <a:cs typeface="Calibri Light"/>
              </a:rPr>
              <a:t>hjemmesykehus</a:t>
            </a:r>
            <a:r>
              <a:rPr lang="nb-NO" dirty="0">
                <a:cs typeface="Calibri Light"/>
              </a:rPr>
              <a:t>? 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D601E8-65E8-4A47-83E5-C260CABBB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65" y="2890693"/>
            <a:ext cx="2918791" cy="8893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dirty="0">
                <a:ea typeface="+mn-lt"/>
                <a:cs typeface="+mn-lt"/>
                <a:hlinkClick r:id="rId3"/>
              </a:rPr>
              <a:t>Hjemmesykehus</a:t>
            </a:r>
          </a:p>
          <a:p>
            <a:pPr marL="0" indent="0">
              <a:buNone/>
            </a:pPr>
            <a:endParaRPr lang="nb-NO" dirty="0">
              <a:cs typeface="Calibri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D3F2DA3-5C9F-41C9-A851-178BECCA161A}"/>
              </a:ext>
            </a:extLst>
          </p:cNvPr>
          <p:cNvSpPr txBox="1"/>
          <p:nvPr/>
        </p:nvSpPr>
        <p:spPr>
          <a:xfrm>
            <a:off x="1085461" y="2788298"/>
            <a:ext cx="95934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cs typeface="Calibri"/>
            </a:endParaRPr>
          </a:p>
        </p:txBody>
      </p:sp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31926CB5-C44C-4F00-B6C4-C2A1AA91E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809" y="5401362"/>
            <a:ext cx="2068726" cy="122894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5119568-4BE9-4702-AB1B-D2F56D8C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48" y="1637074"/>
            <a:ext cx="7373448" cy="339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967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Formål med prosjektet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 Utvikle, teste, evaluere og implementere et nytt pasientforløp, som skal bidra til å gi pasienter økt innflytelse og mestring ved å være aktive deltakere i egen behandling </a:t>
            </a:r>
          </a:p>
          <a:p>
            <a:endParaRPr lang="nb-NO" dirty="0"/>
          </a:p>
          <a:p>
            <a:r>
              <a:rPr lang="nb-NO" dirty="0"/>
              <a:t>Nå er modellen kvalitetssikret og startet med </a:t>
            </a:r>
            <a:r>
              <a:rPr lang="nb-NO" dirty="0" err="1"/>
              <a:t>bredding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/>
              <a:t>Modellen testes for utvalgte diagnosegrupper som inkluderer både medisinske og kirurgiske diagnoser </a:t>
            </a:r>
          </a:p>
          <a:p>
            <a:endParaRPr lang="nb-NO" dirty="0"/>
          </a:p>
          <a:p>
            <a:r>
              <a:rPr lang="nb-NO" dirty="0"/>
              <a:t>Nytt i samhandlingen er at pasienter følges opp hjemme av Regionalt Responssenter og sykepleiere i kommunale tjenester og poliklinikk på sykehuset, i henhold til individuell behandlingsplan hvor sykehuslege til enhver tid er medisinsk ansvarlig for pasienten</a:t>
            </a:r>
          </a:p>
        </p:txBody>
      </p:sp>
    </p:spTree>
    <p:extLst>
      <p:ext uri="{BB962C8B-B14F-4D97-AF65-F5344CB8AC3E}">
        <p14:creationId xmlns:p14="http://schemas.microsoft.com/office/powerpoint/2010/main" val="2956078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Hvilke pasienter egner seg til hjemmesykehus?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16955" y="1633119"/>
            <a:ext cx="10515600" cy="4351338"/>
          </a:xfrm>
        </p:spPr>
        <p:txBody>
          <a:bodyPr>
            <a:normAutofit fontScale="62500" lnSpcReduction="20000"/>
          </a:bodyPr>
          <a:lstStyle/>
          <a:p>
            <a:endParaRPr lang="nb-NO" dirty="0"/>
          </a:p>
          <a:p>
            <a:r>
              <a:rPr lang="nb-NO" dirty="0"/>
              <a:t>Valgt IV antibiotika må egne seg for administrering via valgte pumper og venøs tilgang</a:t>
            </a:r>
          </a:p>
          <a:p>
            <a:endParaRPr lang="nb-NO" dirty="0"/>
          </a:p>
          <a:p>
            <a:r>
              <a:rPr lang="nb-NO" dirty="0"/>
              <a:t>Ønskelig med minimum 14 dagers behandling med intravenøs  </a:t>
            </a:r>
          </a:p>
          <a:p>
            <a:endParaRPr lang="nb-NO" dirty="0"/>
          </a:p>
          <a:p>
            <a:r>
              <a:rPr lang="nb-NO" dirty="0"/>
              <a:t>Pasientens tilstand er stabil og krever ikke hyppig observasjon av helsepersonell</a:t>
            </a:r>
          </a:p>
          <a:p>
            <a:endParaRPr lang="nb-NO" dirty="0"/>
          </a:p>
          <a:p>
            <a:r>
              <a:rPr lang="nb-NO" dirty="0"/>
              <a:t>Pasienten er motivert og villig til å delta ved IV-behandling i hjemmesykehus</a:t>
            </a:r>
          </a:p>
          <a:p>
            <a:endParaRPr lang="nb-NO" dirty="0"/>
          </a:p>
          <a:p>
            <a:r>
              <a:rPr lang="nb-NO" dirty="0"/>
              <a:t>Etter opplæring bør pasienten demonstrere mestring av praktiske rutiner knyttet til håndtering av pumpe og </a:t>
            </a:r>
            <a:r>
              <a:rPr lang="nb-NO" dirty="0" err="1"/>
              <a:t>evt</a:t>
            </a:r>
            <a:r>
              <a:rPr lang="nb-NO" dirty="0"/>
              <a:t> andre prosedyrer. Beskrevet i pasientens behandlingsplan som tilpasses individuelt. </a:t>
            </a:r>
          </a:p>
          <a:p>
            <a:endParaRPr lang="nb-NO" dirty="0"/>
          </a:p>
          <a:p>
            <a:r>
              <a:rPr lang="nb-NO" dirty="0"/>
              <a:t>Hjemmet må være egnet for iv antibiotikabehandling; tilgang til kjøleskap, hygieniske forhold, sosiale forhold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4766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Organisering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b-NO" dirty="0"/>
              <a:t>Pasienten er utskrevet men sykehus lege har behandlingsansvar og beredskap i hele hjemmesykehus perioden. Fastlege er ikke delaktig i behandlingen </a:t>
            </a:r>
          </a:p>
          <a:p>
            <a:endParaRPr lang="nb-NO" dirty="0"/>
          </a:p>
          <a:p>
            <a:r>
              <a:rPr lang="nb-NO" dirty="0"/>
              <a:t>Pasienten følges med faste timer på poliklinikk (oppmøte/video/telefon)</a:t>
            </a:r>
          </a:p>
          <a:p>
            <a:endParaRPr lang="nb-NO" dirty="0"/>
          </a:p>
          <a:p>
            <a:r>
              <a:rPr lang="nb-NO" dirty="0"/>
              <a:t>Hjemmesykepleie er utfører når pasienten har kommet hjem</a:t>
            </a:r>
          </a:p>
          <a:p>
            <a:endParaRPr lang="nb-NO" dirty="0"/>
          </a:p>
          <a:p>
            <a:r>
              <a:rPr lang="nb-NO" dirty="0"/>
              <a:t>Alarmsentralen er kontakt punkt for pasienten når den er hjemme </a:t>
            </a:r>
          </a:p>
          <a:p>
            <a:endParaRPr lang="nb-NO" dirty="0"/>
          </a:p>
          <a:p>
            <a:r>
              <a:rPr lang="nb-NO" dirty="0"/>
              <a:t>Ambulerende hjemmesykehus poliklinikk, lokaliseres ved kreftpoliklinikker i HMR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03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6C1F53F03BA442A8EDC60764EF23C1" ma:contentTypeVersion="13" ma:contentTypeDescription="Opprett et nytt dokument." ma:contentTypeScope="" ma:versionID="096cc5f1c8898fe2e8a5fa9f4ceaef3e">
  <xsd:schema xmlns:xsd="http://www.w3.org/2001/XMLSchema" xmlns:xs="http://www.w3.org/2001/XMLSchema" xmlns:p="http://schemas.microsoft.com/office/2006/metadata/properties" xmlns:ns3="9168ce9b-d20b-45b5-9cc4-858c7f739e2c" xmlns:ns4="a6b7afe5-d9d6-400a-920b-35a6e47fab84" targetNamespace="http://schemas.microsoft.com/office/2006/metadata/properties" ma:root="true" ma:fieldsID="492aa5df97035526bf25e27c6bb2c25b" ns3:_="" ns4:_="">
    <xsd:import namespace="9168ce9b-d20b-45b5-9cc4-858c7f739e2c"/>
    <xsd:import namespace="a6b7afe5-d9d6-400a-920b-35a6e47fab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68ce9b-d20b-45b5-9cc4-858c7f739e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7afe5-d9d6-400a-920b-35a6e47fa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484BEEA-CF09-4D60-ACD5-4F68912FC3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EE014C-07EA-4027-808E-25FEF2BDDD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68ce9b-d20b-45b5-9cc4-858c7f739e2c"/>
    <ds:schemaRef ds:uri="a6b7afe5-d9d6-400a-920b-35a6e47fab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D7B124-C941-4797-B0FF-85130D5F19BC}">
  <ds:schemaRefs>
    <ds:schemaRef ds:uri="9168ce9b-d20b-45b5-9cc4-858c7f739e2c"/>
    <ds:schemaRef ds:uri="http://schemas.microsoft.com/office/2006/documentManagement/types"/>
    <ds:schemaRef ds:uri="http://schemas.microsoft.com/office/infopath/2007/PartnerControls"/>
    <ds:schemaRef ds:uri="a6b7afe5-d9d6-400a-920b-35a6e47fab8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891</Words>
  <Application>Microsoft Office PowerPoint</Application>
  <PresentationFormat>Widescreen</PresentationFormat>
  <Paragraphs>120</Paragraphs>
  <Slides>15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Hva opplever pasientene? </vt:lpstr>
      <vt:lpstr>PowerPoint-presentasjon</vt:lpstr>
      <vt:lpstr>Hva er viktig for deg?</vt:lpstr>
      <vt:lpstr>Hva er hjemmesykehus? </vt:lpstr>
      <vt:lpstr>Formål med prosjektet </vt:lpstr>
      <vt:lpstr>Hvilke pasienter egner seg til hjemmesykehus?</vt:lpstr>
      <vt:lpstr>Organisering </vt:lpstr>
      <vt:lpstr>Standard utstyr  </vt:lpstr>
      <vt:lpstr>Oppgaver på sykehuset</vt:lpstr>
      <vt:lpstr>Oppgaver for hjemmetjeneste og poliklinikk</vt:lpstr>
      <vt:lpstr>Oppgaver for hjemmetjeneste og poliklinikk</vt:lpstr>
      <vt:lpstr>Veien videre</vt:lpstr>
      <vt:lpstr>Takk for oppmerksomheten </vt:lpstr>
    </vt:vector>
  </TitlesOfParts>
  <Company>IKT Orkidé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Hjemmesykehus</dc:title>
  <dc:creator>Odin Bae Bolstad</dc:creator>
  <cp:lastModifiedBy>edeba</cp:lastModifiedBy>
  <cp:revision>20</cp:revision>
  <dcterms:created xsi:type="dcterms:W3CDTF">2021-04-18T18:26:46Z</dcterms:created>
  <dcterms:modified xsi:type="dcterms:W3CDTF">2021-04-20T11:20:22Z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0x010100C46C1F53F03BA442A8EDC60764EF23C1</vt:lpwstr>
  </property>
</Properties>
</file>